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0" r:id="rId2"/>
    <p:sldId id="302" r:id="rId3"/>
    <p:sldId id="303" r:id="rId4"/>
    <p:sldId id="304" r:id="rId5"/>
    <p:sldId id="305" r:id="rId6"/>
    <p:sldId id="258" r:id="rId7"/>
    <p:sldId id="296" r:id="rId8"/>
    <p:sldId id="297" r:id="rId9"/>
    <p:sldId id="298" r:id="rId10"/>
    <p:sldId id="264" r:id="rId11"/>
    <p:sldId id="265" r:id="rId12"/>
    <p:sldId id="266" r:id="rId13"/>
    <p:sldId id="288" r:id="rId14"/>
    <p:sldId id="268" r:id="rId15"/>
    <p:sldId id="269" r:id="rId16"/>
    <p:sldId id="289" r:id="rId17"/>
    <p:sldId id="290" r:id="rId18"/>
    <p:sldId id="291" r:id="rId19"/>
    <p:sldId id="292" r:id="rId20"/>
    <p:sldId id="306" r:id="rId21"/>
    <p:sldId id="285" r:id="rId22"/>
    <p:sldId id="287" r:id="rId23"/>
    <p:sldId id="263" r:id="rId24"/>
    <p:sldId id="300" r:id="rId25"/>
    <p:sldId id="301" r:id="rId26"/>
    <p:sldId id="273" r:id="rId27"/>
    <p:sldId id="270" r:id="rId28"/>
    <p:sldId id="274" r:id="rId29"/>
    <p:sldId id="275" r:id="rId30"/>
    <p:sldId id="295" r:id="rId31"/>
    <p:sldId id="279" r:id="rId32"/>
    <p:sldId id="284" r:id="rId33"/>
    <p:sldId id="27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27B"/>
    <a:srgbClr val="8A8472"/>
    <a:srgbClr val="C03D0E"/>
    <a:srgbClr val="73005A"/>
    <a:srgbClr val="111E6C"/>
    <a:srgbClr val="008CFF"/>
    <a:srgbClr val="190347"/>
    <a:srgbClr val="303168"/>
    <a:srgbClr val="C8102E"/>
    <a:srgbClr val="51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DB1BB-58B3-4CAC-8A4A-D4D26D8A4A6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6B445E-3D7C-49FF-B9FE-93C4041B829E}">
      <dgm:prSet phldrT="[Текст]"/>
      <dgm:spPr>
        <a:solidFill>
          <a:srgbClr val="2A727B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инвалидов с нарушениями опорно-двигательного аппарата, для детей-инвалидов, инвалидов I и II групп, инвалидов с детства, инвалидов вследствие военной травмы или заболевания, полученных в период прохождения военной службы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FD8D64-4167-4CF4-809E-E84D4F40FABA}" type="parTrans" cxnId="{27914517-3076-404D-BC74-FD297022E712}">
      <dgm:prSet/>
      <dgm:spPr/>
      <dgm:t>
        <a:bodyPr/>
        <a:lstStyle/>
        <a:p>
          <a:endParaRPr lang="ru-RU"/>
        </a:p>
      </dgm:t>
    </dgm:pt>
    <dgm:pt modelId="{647B665E-C614-419B-93DA-14E971E38537}" type="sibTrans" cxnId="{27914517-3076-404D-BC74-FD297022E712}">
      <dgm:prSet/>
      <dgm:spPr/>
      <dgm:t>
        <a:bodyPr/>
        <a:lstStyle/>
        <a:p>
          <a:endParaRPr lang="ru-RU"/>
        </a:p>
      </dgm:t>
    </dgm:pt>
    <dgm:pt modelId="{897E6040-AD80-4B2F-B2E1-76268B262BCC}">
      <dgm:prSet phldrT="[Текст]"/>
      <dgm:spPr>
        <a:solidFill>
          <a:srgbClr val="2A727B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детей-сирот и детей, оставшихся без попечения родителей, а также лиц из числа детей-сирот и детей, оставшихся без попечения родителей и других льготных категорий в соответствии с Федеральным законом № 273‑ФЗ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2032BB-7670-4389-9208-D2D25A591977}" type="parTrans" cxnId="{3658600E-7A29-4FF7-B5BA-402018CAF575}">
      <dgm:prSet/>
      <dgm:spPr/>
      <dgm:t>
        <a:bodyPr/>
        <a:lstStyle/>
        <a:p>
          <a:endParaRPr lang="ru-RU"/>
        </a:p>
      </dgm:t>
    </dgm:pt>
    <dgm:pt modelId="{02C02C52-6897-4A9B-9F26-9E85219E1F30}" type="sibTrans" cxnId="{3658600E-7A29-4FF7-B5BA-402018CAF575}">
      <dgm:prSet/>
      <dgm:spPr/>
      <dgm:t>
        <a:bodyPr/>
        <a:lstStyle/>
        <a:p>
          <a:endParaRPr lang="ru-RU"/>
        </a:p>
      </dgm:t>
    </dgm:pt>
    <dgm:pt modelId="{1AEC9442-783A-4EC7-8BE5-15C18A07B264}" type="pres">
      <dgm:prSet presAssocID="{A94DB1BB-58B3-4CAC-8A4A-D4D26D8A4A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8A58B8-0109-4517-BC74-9750B1BBF005}" type="pres">
      <dgm:prSet presAssocID="{8C6B445E-3D7C-49FF-B9FE-93C4041B829E}" presName="vertOne" presStyleCnt="0"/>
      <dgm:spPr/>
    </dgm:pt>
    <dgm:pt modelId="{2752CB0F-A701-40CB-BAFD-F0B6F3CB48E0}" type="pres">
      <dgm:prSet presAssocID="{8C6B445E-3D7C-49FF-B9FE-93C4041B829E}" presName="txOne" presStyleLbl="node0" presStyleIdx="0" presStyleCnt="1" custLinFactNeighborY="13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EA2E0D-6AF4-4820-986E-999F3F9DD10B}" type="pres">
      <dgm:prSet presAssocID="{8C6B445E-3D7C-49FF-B9FE-93C4041B829E}" presName="parTransOne" presStyleCnt="0"/>
      <dgm:spPr/>
    </dgm:pt>
    <dgm:pt modelId="{0F609170-2531-43F9-A519-70BC471BE7FD}" type="pres">
      <dgm:prSet presAssocID="{8C6B445E-3D7C-49FF-B9FE-93C4041B829E}" presName="horzOne" presStyleCnt="0"/>
      <dgm:spPr/>
    </dgm:pt>
    <dgm:pt modelId="{4470D7DE-791B-4AF9-AE51-DC9769BEBCE1}" type="pres">
      <dgm:prSet presAssocID="{897E6040-AD80-4B2F-B2E1-76268B262BCC}" presName="vertTwo" presStyleCnt="0"/>
      <dgm:spPr/>
    </dgm:pt>
    <dgm:pt modelId="{6B90400E-8CAC-41F3-A11B-3B40C8E8A8FD}" type="pres">
      <dgm:prSet presAssocID="{897E6040-AD80-4B2F-B2E1-76268B262BC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C35AF-28FC-4D0E-8307-B098FBCEAFC7}" type="pres">
      <dgm:prSet presAssocID="{897E6040-AD80-4B2F-B2E1-76268B262BCC}" presName="horzTwo" presStyleCnt="0"/>
      <dgm:spPr/>
    </dgm:pt>
  </dgm:ptLst>
  <dgm:cxnLst>
    <dgm:cxn modelId="{3658600E-7A29-4FF7-B5BA-402018CAF575}" srcId="{8C6B445E-3D7C-49FF-B9FE-93C4041B829E}" destId="{897E6040-AD80-4B2F-B2E1-76268B262BCC}" srcOrd="0" destOrd="0" parTransId="{A62032BB-7670-4389-9208-D2D25A591977}" sibTransId="{02C02C52-6897-4A9B-9F26-9E85219E1F30}"/>
    <dgm:cxn modelId="{45AD4AF0-EC5C-41F9-909E-4E746ED1DAD9}" type="presOf" srcId="{A94DB1BB-58B3-4CAC-8A4A-D4D26D8A4A62}" destId="{1AEC9442-783A-4EC7-8BE5-15C18A07B264}" srcOrd="0" destOrd="0" presId="urn:microsoft.com/office/officeart/2005/8/layout/hierarchy4"/>
    <dgm:cxn modelId="{3DC70670-2970-48D0-9532-5D284C175006}" type="presOf" srcId="{897E6040-AD80-4B2F-B2E1-76268B262BCC}" destId="{6B90400E-8CAC-41F3-A11B-3B40C8E8A8FD}" srcOrd="0" destOrd="0" presId="urn:microsoft.com/office/officeart/2005/8/layout/hierarchy4"/>
    <dgm:cxn modelId="{4092078E-2258-4BC9-A9E0-1B505393E13E}" type="presOf" srcId="{8C6B445E-3D7C-49FF-B9FE-93C4041B829E}" destId="{2752CB0F-A701-40CB-BAFD-F0B6F3CB48E0}" srcOrd="0" destOrd="0" presId="urn:microsoft.com/office/officeart/2005/8/layout/hierarchy4"/>
    <dgm:cxn modelId="{27914517-3076-404D-BC74-FD297022E712}" srcId="{A94DB1BB-58B3-4CAC-8A4A-D4D26D8A4A62}" destId="{8C6B445E-3D7C-49FF-B9FE-93C4041B829E}" srcOrd="0" destOrd="0" parTransId="{0EFD8D64-4167-4CF4-809E-E84D4F40FABA}" sibTransId="{647B665E-C614-419B-93DA-14E971E38537}"/>
    <dgm:cxn modelId="{BE0766BA-F55E-43D1-9166-494CBA84799A}" type="presParOf" srcId="{1AEC9442-783A-4EC7-8BE5-15C18A07B264}" destId="{4F8A58B8-0109-4517-BC74-9750B1BBF005}" srcOrd="0" destOrd="0" presId="urn:microsoft.com/office/officeart/2005/8/layout/hierarchy4"/>
    <dgm:cxn modelId="{DBCD96DD-937C-4548-86E3-D1E120DF7791}" type="presParOf" srcId="{4F8A58B8-0109-4517-BC74-9750B1BBF005}" destId="{2752CB0F-A701-40CB-BAFD-F0B6F3CB48E0}" srcOrd="0" destOrd="0" presId="urn:microsoft.com/office/officeart/2005/8/layout/hierarchy4"/>
    <dgm:cxn modelId="{D7A2E09B-3A02-4DB4-AC44-248593019DEE}" type="presParOf" srcId="{4F8A58B8-0109-4517-BC74-9750B1BBF005}" destId="{EBEA2E0D-6AF4-4820-986E-999F3F9DD10B}" srcOrd="1" destOrd="0" presId="urn:microsoft.com/office/officeart/2005/8/layout/hierarchy4"/>
    <dgm:cxn modelId="{5674E548-A993-4516-92ED-E65933690110}" type="presParOf" srcId="{4F8A58B8-0109-4517-BC74-9750B1BBF005}" destId="{0F609170-2531-43F9-A519-70BC471BE7FD}" srcOrd="2" destOrd="0" presId="urn:microsoft.com/office/officeart/2005/8/layout/hierarchy4"/>
    <dgm:cxn modelId="{AD7B098A-B503-4CC0-9B8B-CFC5509DF1C6}" type="presParOf" srcId="{0F609170-2531-43F9-A519-70BC471BE7FD}" destId="{4470D7DE-791B-4AF9-AE51-DC9769BEBCE1}" srcOrd="0" destOrd="0" presId="urn:microsoft.com/office/officeart/2005/8/layout/hierarchy4"/>
    <dgm:cxn modelId="{7292065F-692A-49C3-ACF6-22CCFE4C4EE1}" type="presParOf" srcId="{4470D7DE-791B-4AF9-AE51-DC9769BEBCE1}" destId="{6B90400E-8CAC-41F3-A11B-3B40C8E8A8FD}" srcOrd="0" destOrd="0" presId="urn:microsoft.com/office/officeart/2005/8/layout/hierarchy4"/>
    <dgm:cxn modelId="{35C1161A-84FF-4853-9B0D-B0C778FAFE22}" type="presParOf" srcId="{4470D7DE-791B-4AF9-AE51-DC9769BEBCE1}" destId="{D60C35AF-28FC-4D0E-8307-B098FBCEAF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DB1BB-58B3-4CAC-8A4A-D4D26D8A4A6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6B445E-3D7C-49FF-B9FE-93C4041B829E}">
      <dgm:prSet phldrT="[Текст]"/>
      <dgm:spPr>
        <a:solidFill>
          <a:srgbClr val="2A727B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Граждане (и их дети) , проходящие (проходившие) военную службу в Вооруженных Силах Российской Федерации, граждане, проходящие (проходившие) военную службу (службу) в войсках национальной гвардии Российской Федерации, в воинских формированиях и органах, указанных в пункте 6 статьи 1 Федерального закона от 31 мая 1996 г. № 61-ФЗ «Об обороне», при условии их участия в специальной военной операции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FD8D64-4167-4CF4-809E-E84D4F40FABA}" type="parTrans" cxnId="{27914517-3076-404D-BC74-FD297022E712}">
      <dgm:prSet/>
      <dgm:spPr/>
      <dgm:t>
        <a:bodyPr/>
        <a:lstStyle/>
        <a:p>
          <a:endParaRPr lang="ru-RU"/>
        </a:p>
      </dgm:t>
    </dgm:pt>
    <dgm:pt modelId="{647B665E-C614-419B-93DA-14E971E38537}" type="sibTrans" cxnId="{27914517-3076-404D-BC74-FD297022E712}">
      <dgm:prSet/>
      <dgm:spPr/>
      <dgm:t>
        <a:bodyPr/>
        <a:lstStyle/>
        <a:p>
          <a:endParaRPr lang="ru-RU"/>
        </a:p>
      </dgm:t>
    </dgm:pt>
    <dgm:pt modelId="{897E6040-AD80-4B2F-B2E1-76268B262BCC}">
      <dgm:prSet phldrT="[Текст]"/>
      <dgm:spPr>
        <a:solidFill>
          <a:srgbClr val="2A727B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Граждане (и их дети), призванные на военную службу по мобилизации в Вооруженные Силы Российской Федерации, граждане, заключившие контракт о добровольном содействии в выполнении задач, возложенных на Вооруженные Силы Российской Федерации, при условии их участия в специальной военной операции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2032BB-7670-4389-9208-D2D25A591977}" type="parTrans" cxnId="{3658600E-7A29-4FF7-B5BA-402018CAF575}">
      <dgm:prSet/>
      <dgm:spPr/>
      <dgm:t>
        <a:bodyPr/>
        <a:lstStyle/>
        <a:p>
          <a:endParaRPr lang="ru-RU"/>
        </a:p>
      </dgm:t>
    </dgm:pt>
    <dgm:pt modelId="{02C02C52-6897-4A9B-9F26-9E85219E1F30}" type="sibTrans" cxnId="{3658600E-7A29-4FF7-B5BA-402018CAF575}">
      <dgm:prSet/>
      <dgm:spPr/>
      <dgm:t>
        <a:bodyPr/>
        <a:lstStyle/>
        <a:p>
          <a:endParaRPr lang="ru-RU"/>
        </a:p>
      </dgm:t>
    </dgm:pt>
    <dgm:pt modelId="{F99EDD95-B200-495E-9749-3B3A759D9682}">
      <dgm:prSet phldrT="[Текст]"/>
      <dgm:spPr>
        <a:solidFill>
          <a:srgbClr val="2A727B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Лица (и их дети), принимавшие в соответствии с решениями органов государственной власти Донецкой Народной Республики, Луганской Народной Республики участие в боевых действиях в составе Вооруженных Сил Донецкой Народной Республики, Народной милиции Луганской Народной Республики, воинских формирований и органов Донецкой Народной Республики и Луганской Народной Республики начиная с 11 мая 2014 г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9B68FC-BEC9-450E-B607-52D94E3FABFA}" type="parTrans" cxnId="{FE7B7AFF-6852-4CCF-A937-F7B4CBA30BD6}">
      <dgm:prSet/>
      <dgm:spPr/>
      <dgm:t>
        <a:bodyPr/>
        <a:lstStyle/>
        <a:p>
          <a:endParaRPr lang="ru-RU"/>
        </a:p>
      </dgm:t>
    </dgm:pt>
    <dgm:pt modelId="{4D713A27-B882-4294-9260-511AB70B08E8}" type="sibTrans" cxnId="{FE7B7AFF-6852-4CCF-A937-F7B4CBA30BD6}">
      <dgm:prSet/>
      <dgm:spPr/>
      <dgm:t>
        <a:bodyPr/>
        <a:lstStyle/>
        <a:p>
          <a:endParaRPr lang="ru-RU"/>
        </a:p>
      </dgm:t>
    </dgm:pt>
    <dgm:pt modelId="{1AEC9442-783A-4EC7-8BE5-15C18A07B264}" type="pres">
      <dgm:prSet presAssocID="{A94DB1BB-58B3-4CAC-8A4A-D4D26D8A4A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8A58B8-0109-4517-BC74-9750B1BBF005}" type="pres">
      <dgm:prSet presAssocID="{8C6B445E-3D7C-49FF-B9FE-93C4041B829E}" presName="vertOne" presStyleCnt="0"/>
      <dgm:spPr/>
    </dgm:pt>
    <dgm:pt modelId="{2752CB0F-A701-40CB-BAFD-F0B6F3CB48E0}" type="pres">
      <dgm:prSet presAssocID="{8C6B445E-3D7C-49FF-B9FE-93C4041B829E}" presName="txOne" presStyleLbl="node0" presStyleIdx="0" presStyleCnt="1" custLinFactNeighborY="13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EA2E0D-6AF4-4820-986E-999F3F9DD10B}" type="pres">
      <dgm:prSet presAssocID="{8C6B445E-3D7C-49FF-B9FE-93C4041B829E}" presName="parTransOne" presStyleCnt="0"/>
      <dgm:spPr/>
    </dgm:pt>
    <dgm:pt modelId="{0F609170-2531-43F9-A519-70BC471BE7FD}" type="pres">
      <dgm:prSet presAssocID="{8C6B445E-3D7C-49FF-B9FE-93C4041B829E}" presName="horzOne" presStyleCnt="0"/>
      <dgm:spPr/>
    </dgm:pt>
    <dgm:pt modelId="{4470D7DE-791B-4AF9-AE51-DC9769BEBCE1}" type="pres">
      <dgm:prSet presAssocID="{897E6040-AD80-4B2F-B2E1-76268B262BCC}" presName="vertTwo" presStyleCnt="0"/>
      <dgm:spPr/>
    </dgm:pt>
    <dgm:pt modelId="{6B90400E-8CAC-41F3-A11B-3B40C8E8A8FD}" type="pres">
      <dgm:prSet presAssocID="{897E6040-AD80-4B2F-B2E1-76268B262BC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709DC-8F9A-497E-B2A9-509F05A05F66}" type="pres">
      <dgm:prSet presAssocID="{897E6040-AD80-4B2F-B2E1-76268B262BCC}" presName="parTransTwo" presStyleCnt="0"/>
      <dgm:spPr/>
    </dgm:pt>
    <dgm:pt modelId="{D60C35AF-28FC-4D0E-8307-B098FBCEAFC7}" type="pres">
      <dgm:prSet presAssocID="{897E6040-AD80-4B2F-B2E1-76268B262BCC}" presName="horzTwo" presStyleCnt="0"/>
      <dgm:spPr/>
    </dgm:pt>
    <dgm:pt modelId="{59E92C0E-8BB8-4420-9F3A-8B1580C2C612}" type="pres">
      <dgm:prSet presAssocID="{F99EDD95-B200-495E-9749-3B3A759D9682}" presName="vertThree" presStyleCnt="0"/>
      <dgm:spPr/>
    </dgm:pt>
    <dgm:pt modelId="{A50AA7F6-0979-4510-9BC5-D6580A632F0B}" type="pres">
      <dgm:prSet presAssocID="{F99EDD95-B200-495E-9749-3B3A759D9682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C7F2EE-D6E4-4FD8-B910-2E54D1D40E1C}" type="pres">
      <dgm:prSet presAssocID="{F99EDD95-B200-495E-9749-3B3A759D9682}" presName="horzThree" presStyleCnt="0"/>
      <dgm:spPr/>
    </dgm:pt>
  </dgm:ptLst>
  <dgm:cxnLst>
    <dgm:cxn modelId="{3658600E-7A29-4FF7-B5BA-402018CAF575}" srcId="{8C6B445E-3D7C-49FF-B9FE-93C4041B829E}" destId="{897E6040-AD80-4B2F-B2E1-76268B262BCC}" srcOrd="0" destOrd="0" parTransId="{A62032BB-7670-4389-9208-D2D25A591977}" sibTransId="{02C02C52-6897-4A9B-9F26-9E85219E1F30}"/>
    <dgm:cxn modelId="{F02D2764-2EC6-4DFE-94CB-04118795E8C3}" type="presOf" srcId="{F99EDD95-B200-495E-9749-3B3A759D9682}" destId="{A50AA7F6-0979-4510-9BC5-D6580A632F0B}" srcOrd="0" destOrd="0" presId="urn:microsoft.com/office/officeart/2005/8/layout/hierarchy4"/>
    <dgm:cxn modelId="{470BE09E-200B-48F2-AC46-7F1CE5F67732}" type="presOf" srcId="{897E6040-AD80-4B2F-B2E1-76268B262BCC}" destId="{6B90400E-8CAC-41F3-A11B-3B40C8E8A8FD}" srcOrd="0" destOrd="0" presId="urn:microsoft.com/office/officeart/2005/8/layout/hierarchy4"/>
    <dgm:cxn modelId="{EF44FEE9-DD82-49E1-9828-05C1F02ED16C}" type="presOf" srcId="{8C6B445E-3D7C-49FF-B9FE-93C4041B829E}" destId="{2752CB0F-A701-40CB-BAFD-F0B6F3CB48E0}" srcOrd="0" destOrd="0" presId="urn:microsoft.com/office/officeart/2005/8/layout/hierarchy4"/>
    <dgm:cxn modelId="{40AD5EC1-E966-47A6-A96E-54FF0DFC28E5}" type="presOf" srcId="{A94DB1BB-58B3-4CAC-8A4A-D4D26D8A4A62}" destId="{1AEC9442-783A-4EC7-8BE5-15C18A07B264}" srcOrd="0" destOrd="0" presId="urn:microsoft.com/office/officeart/2005/8/layout/hierarchy4"/>
    <dgm:cxn modelId="{27914517-3076-404D-BC74-FD297022E712}" srcId="{A94DB1BB-58B3-4CAC-8A4A-D4D26D8A4A62}" destId="{8C6B445E-3D7C-49FF-B9FE-93C4041B829E}" srcOrd="0" destOrd="0" parTransId="{0EFD8D64-4167-4CF4-809E-E84D4F40FABA}" sibTransId="{647B665E-C614-419B-93DA-14E971E38537}"/>
    <dgm:cxn modelId="{FE7B7AFF-6852-4CCF-A937-F7B4CBA30BD6}" srcId="{897E6040-AD80-4B2F-B2E1-76268B262BCC}" destId="{F99EDD95-B200-495E-9749-3B3A759D9682}" srcOrd="0" destOrd="0" parTransId="{FE9B68FC-BEC9-450E-B607-52D94E3FABFA}" sibTransId="{4D713A27-B882-4294-9260-511AB70B08E8}"/>
    <dgm:cxn modelId="{3B74362B-4C75-4583-96FC-E3B2CB2D9003}" type="presParOf" srcId="{1AEC9442-783A-4EC7-8BE5-15C18A07B264}" destId="{4F8A58B8-0109-4517-BC74-9750B1BBF005}" srcOrd="0" destOrd="0" presId="urn:microsoft.com/office/officeart/2005/8/layout/hierarchy4"/>
    <dgm:cxn modelId="{AAD9DF69-57D8-4ED8-A4DD-8E62728A40CA}" type="presParOf" srcId="{4F8A58B8-0109-4517-BC74-9750B1BBF005}" destId="{2752CB0F-A701-40CB-BAFD-F0B6F3CB48E0}" srcOrd="0" destOrd="0" presId="urn:microsoft.com/office/officeart/2005/8/layout/hierarchy4"/>
    <dgm:cxn modelId="{62B3AC24-FA09-4E15-AE43-762AB202A5D2}" type="presParOf" srcId="{4F8A58B8-0109-4517-BC74-9750B1BBF005}" destId="{EBEA2E0D-6AF4-4820-986E-999F3F9DD10B}" srcOrd="1" destOrd="0" presId="urn:microsoft.com/office/officeart/2005/8/layout/hierarchy4"/>
    <dgm:cxn modelId="{71D62FD1-CE7A-47E4-9A0A-8739D2A5B03C}" type="presParOf" srcId="{4F8A58B8-0109-4517-BC74-9750B1BBF005}" destId="{0F609170-2531-43F9-A519-70BC471BE7FD}" srcOrd="2" destOrd="0" presId="urn:microsoft.com/office/officeart/2005/8/layout/hierarchy4"/>
    <dgm:cxn modelId="{1CB8C70E-0D3F-4A74-AAA7-B2C3A8851F64}" type="presParOf" srcId="{0F609170-2531-43F9-A519-70BC471BE7FD}" destId="{4470D7DE-791B-4AF9-AE51-DC9769BEBCE1}" srcOrd="0" destOrd="0" presId="urn:microsoft.com/office/officeart/2005/8/layout/hierarchy4"/>
    <dgm:cxn modelId="{8A8B23CB-57CB-4823-817E-880F31185E93}" type="presParOf" srcId="{4470D7DE-791B-4AF9-AE51-DC9769BEBCE1}" destId="{6B90400E-8CAC-41F3-A11B-3B40C8E8A8FD}" srcOrd="0" destOrd="0" presId="urn:microsoft.com/office/officeart/2005/8/layout/hierarchy4"/>
    <dgm:cxn modelId="{C1BB91B1-A417-4E13-8536-892B5FA3D87A}" type="presParOf" srcId="{4470D7DE-791B-4AF9-AE51-DC9769BEBCE1}" destId="{DA5709DC-8F9A-497E-B2A9-509F05A05F66}" srcOrd="1" destOrd="0" presId="urn:microsoft.com/office/officeart/2005/8/layout/hierarchy4"/>
    <dgm:cxn modelId="{40056384-32DA-4814-BDF7-1CB34CDDA728}" type="presParOf" srcId="{4470D7DE-791B-4AF9-AE51-DC9769BEBCE1}" destId="{D60C35AF-28FC-4D0E-8307-B098FBCEAFC7}" srcOrd="2" destOrd="0" presId="urn:microsoft.com/office/officeart/2005/8/layout/hierarchy4"/>
    <dgm:cxn modelId="{B575CCE9-ACA1-46D8-BFC0-81C86D9408B0}" type="presParOf" srcId="{D60C35AF-28FC-4D0E-8307-B098FBCEAFC7}" destId="{59E92C0E-8BB8-4420-9F3A-8B1580C2C612}" srcOrd="0" destOrd="0" presId="urn:microsoft.com/office/officeart/2005/8/layout/hierarchy4"/>
    <dgm:cxn modelId="{C9FCB632-69BD-4BCF-9CB3-940494817A33}" type="presParOf" srcId="{59E92C0E-8BB8-4420-9F3A-8B1580C2C612}" destId="{A50AA7F6-0979-4510-9BC5-D6580A632F0B}" srcOrd="0" destOrd="0" presId="urn:microsoft.com/office/officeart/2005/8/layout/hierarchy4"/>
    <dgm:cxn modelId="{7C2BEB6D-836B-4EF8-A405-C157CB74530A}" type="presParOf" srcId="{59E92C0E-8BB8-4420-9F3A-8B1580C2C612}" destId="{B6C7F2EE-D6E4-4FD8-B910-2E54D1D40E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4DB1BB-58B3-4CAC-8A4A-D4D26D8A4A6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6B445E-3D7C-49FF-B9FE-93C4041B829E}">
      <dgm:prSet phldrT="[Текст]"/>
      <dgm:spPr>
        <a:solidFill>
          <a:srgbClr val="2A727B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Герои Российской Федерации, лица, награжденные тремя орденами Мужества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FD8D64-4167-4CF4-809E-E84D4F40FABA}" type="parTrans" cxnId="{27914517-3076-404D-BC74-FD297022E712}">
      <dgm:prSet/>
      <dgm:spPr/>
      <dgm:t>
        <a:bodyPr/>
        <a:lstStyle/>
        <a:p>
          <a:endParaRPr lang="ru-RU"/>
        </a:p>
      </dgm:t>
    </dgm:pt>
    <dgm:pt modelId="{647B665E-C614-419B-93DA-14E971E38537}" type="sibTrans" cxnId="{27914517-3076-404D-BC74-FD297022E712}">
      <dgm:prSet/>
      <dgm:spPr/>
      <dgm:t>
        <a:bodyPr/>
        <a:lstStyle/>
        <a:p>
          <a:endParaRPr lang="ru-RU"/>
        </a:p>
      </dgm:t>
    </dgm:pt>
    <dgm:pt modelId="{897E6040-AD80-4B2F-B2E1-76268B262BCC}">
      <dgm:prSet phldrT="[Текст]" custT="1"/>
      <dgm:spPr>
        <a:solidFill>
          <a:srgbClr val="2A727B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дети военнослужащих,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сотрудников уголовно-исполнительной системы Российской Федерации, направленных в другие государства органами государственной власти Российской Федерации и принимавших участие в боевых действиях при исполнении служебных обязанностей в этих государствах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2032BB-7670-4389-9208-D2D25A591977}" type="parTrans" cxnId="{3658600E-7A29-4FF7-B5BA-402018CAF575}">
      <dgm:prSet/>
      <dgm:spPr/>
      <dgm:t>
        <a:bodyPr/>
        <a:lstStyle/>
        <a:p>
          <a:endParaRPr lang="ru-RU"/>
        </a:p>
      </dgm:t>
    </dgm:pt>
    <dgm:pt modelId="{02C02C52-6897-4A9B-9F26-9E85219E1F30}" type="sibTrans" cxnId="{3658600E-7A29-4FF7-B5BA-402018CAF575}">
      <dgm:prSet/>
      <dgm:spPr/>
      <dgm:t>
        <a:bodyPr/>
        <a:lstStyle/>
        <a:p>
          <a:endParaRPr lang="ru-RU"/>
        </a:p>
      </dgm:t>
    </dgm:pt>
    <dgm:pt modelId="{1AEC9442-783A-4EC7-8BE5-15C18A07B264}" type="pres">
      <dgm:prSet presAssocID="{A94DB1BB-58B3-4CAC-8A4A-D4D26D8A4A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8A58B8-0109-4517-BC74-9750B1BBF005}" type="pres">
      <dgm:prSet presAssocID="{8C6B445E-3D7C-49FF-B9FE-93C4041B829E}" presName="vertOne" presStyleCnt="0"/>
      <dgm:spPr/>
    </dgm:pt>
    <dgm:pt modelId="{2752CB0F-A701-40CB-BAFD-F0B6F3CB48E0}" type="pres">
      <dgm:prSet presAssocID="{8C6B445E-3D7C-49FF-B9FE-93C4041B829E}" presName="txOne" presStyleLbl="node0" presStyleIdx="0" presStyleCnt="1" custLinFactNeighborY="13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EA2E0D-6AF4-4820-986E-999F3F9DD10B}" type="pres">
      <dgm:prSet presAssocID="{8C6B445E-3D7C-49FF-B9FE-93C4041B829E}" presName="parTransOne" presStyleCnt="0"/>
      <dgm:spPr/>
    </dgm:pt>
    <dgm:pt modelId="{0F609170-2531-43F9-A519-70BC471BE7FD}" type="pres">
      <dgm:prSet presAssocID="{8C6B445E-3D7C-49FF-B9FE-93C4041B829E}" presName="horzOne" presStyleCnt="0"/>
      <dgm:spPr/>
    </dgm:pt>
    <dgm:pt modelId="{4470D7DE-791B-4AF9-AE51-DC9769BEBCE1}" type="pres">
      <dgm:prSet presAssocID="{897E6040-AD80-4B2F-B2E1-76268B262BCC}" presName="vertTwo" presStyleCnt="0"/>
      <dgm:spPr/>
    </dgm:pt>
    <dgm:pt modelId="{6B90400E-8CAC-41F3-A11B-3B40C8E8A8FD}" type="pres">
      <dgm:prSet presAssocID="{897E6040-AD80-4B2F-B2E1-76268B262BC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C35AF-28FC-4D0E-8307-B098FBCEAFC7}" type="pres">
      <dgm:prSet presAssocID="{897E6040-AD80-4B2F-B2E1-76268B262BCC}" presName="horzTwo" presStyleCnt="0"/>
      <dgm:spPr/>
    </dgm:pt>
  </dgm:ptLst>
  <dgm:cxnLst>
    <dgm:cxn modelId="{3658600E-7A29-4FF7-B5BA-402018CAF575}" srcId="{8C6B445E-3D7C-49FF-B9FE-93C4041B829E}" destId="{897E6040-AD80-4B2F-B2E1-76268B262BCC}" srcOrd="0" destOrd="0" parTransId="{A62032BB-7670-4389-9208-D2D25A591977}" sibTransId="{02C02C52-6897-4A9B-9F26-9E85219E1F30}"/>
    <dgm:cxn modelId="{BB2F5833-6658-464B-A37A-BB625AA3279C}" type="presOf" srcId="{897E6040-AD80-4B2F-B2E1-76268B262BCC}" destId="{6B90400E-8CAC-41F3-A11B-3B40C8E8A8FD}" srcOrd="0" destOrd="0" presId="urn:microsoft.com/office/officeart/2005/8/layout/hierarchy4"/>
    <dgm:cxn modelId="{FD11AE1E-33AC-4B8C-A518-7E189B5FF9BB}" type="presOf" srcId="{A94DB1BB-58B3-4CAC-8A4A-D4D26D8A4A62}" destId="{1AEC9442-783A-4EC7-8BE5-15C18A07B264}" srcOrd="0" destOrd="0" presId="urn:microsoft.com/office/officeart/2005/8/layout/hierarchy4"/>
    <dgm:cxn modelId="{AE8605F9-A8D1-4127-967B-C1E82FC843FB}" type="presOf" srcId="{8C6B445E-3D7C-49FF-B9FE-93C4041B829E}" destId="{2752CB0F-A701-40CB-BAFD-F0B6F3CB48E0}" srcOrd="0" destOrd="0" presId="urn:microsoft.com/office/officeart/2005/8/layout/hierarchy4"/>
    <dgm:cxn modelId="{27914517-3076-404D-BC74-FD297022E712}" srcId="{A94DB1BB-58B3-4CAC-8A4A-D4D26D8A4A62}" destId="{8C6B445E-3D7C-49FF-B9FE-93C4041B829E}" srcOrd="0" destOrd="0" parTransId="{0EFD8D64-4167-4CF4-809E-E84D4F40FABA}" sibTransId="{647B665E-C614-419B-93DA-14E971E38537}"/>
    <dgm:cxn modelId="{B6C575F0-9FE2-420D-89DB-A3C0B2030B56}" type="presParOf" srcId="{1AEC9442-783A-4EC7-8BE5-15C18A07B264}" destId="{4F8A58B8-0109-4517-BC74-9750B1BBF005}" srcOrd="0" destOrd="0" presId="urn:microsoft.com/office/officeart/2005/8/layout/hierarchy4"/>
    <dgm:cxn modelId="{CAF10C2B-1955-4CC0-B64E-E841E815FEE4}" type="presParOf" srcId="{4F8A58B8-0109-4517-BC74-9750B1BBF005}" destId="{2752CB0F-A701-40CB-BAFD-F0B6F3CB48E0}" srcOrd="0" destOrd="0" presId="urn:microsoft.com/office/officeart/2005/8/layout/hierarchy4"/>
    <dgm:cxn modelId="{47B58FF9-1D36-492C-9781-E049F74185E7}" type="presParOf" srcId="{4F8A58B8-0109-4517-BC74-9750B1BBF005}" destId="{EBEA2E0D-6AF4-4820-986E-999F3F9DD10B}" srcOrd="1" destOrd="0" presId="urn:microsoft.com/office/officeart/2005/8/layout/hierarchy4"/>
    <dgm:cxn modelId="{2D9D4EC2-A5EE-412B-927F-C11B1DC530C4}" type="presParOf" srcId="{4F8A58B8-0109-4517-BC74-9750B1BBF005}" destId="{0F609170-2531-43F9-A519-70BC471BE7FD}" srcOrd="2" destOrd="0" presId="urn:microsoft.com/office/officeart/2005/8/layout/hierarchy4"/>
    <dgm:cxn modelId="{6B75F5D6-5121-4AE3-8478-ECED56DFCC40}" type="presParOf" srcId="{0F609170-2531-43F9-A519-70BC471BE7FD}" destId="{4470D7DE-791B-4AF9-AE51-DC9769BEBCE1}" srcOrd="0" destOrd="0" presId="urn:microsoft.com/office/officeart/2005/8/layout/hierarchy4"/>
    <dgm:cxn modelId="{C7B68FB5-4BF3-4ECA-BBB5-D879CA112554}" type="presParOf" srcId="{4470D7DE-791B-4AF9-AE51-DC9769BEBCE1}" destId="{6B90400E-8CAC-41F3-A11B-3B40C8E8A8FD}" srcOrd="0" destOrd="0" presId="urn:microsoft.com/office/officeart/2005/8/layout/hierarchy4"/>
    <dgm:cxn modelId="{4DD546EC-3AA0-4935-AB43-3EE5CF5FD687}" type="presParOf" srcId="{4470D7DE-791B-4AF9-AE51-DC9769BEBCE1}" destId="{D60C35AF-28FC-4D0E-8307-B098FBCEAF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2CB0F-A701-40CB-BAFD-F0B6F3CB48E0}">
      <dsp:nvSpPr>
        <dsp:cNvPr id="0" name=""/>
        <dsp:cNvSpPr/>
      </dsp:nvSpPr>
      <dsp:spPr>
        <a:xfrm>
          <a:off x="3199" y="25330"/>
          <a:ext cx="6545982" cy="2717809"/>
        </a:xfrm>
        <a:prstGeom prst="roundRect">
          <a:avLst>
            <a:gd name="adj" fmla="val 10000"/>
          </a:avLst>
        </a:prstGeom>
        <a:solidFill>
          <a:srgbClr val="2A7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инвалидов с нарушениями опорно-двигательного аппарата, для детей-инвалидов, инвалидов I и II групп, инвалидов с детства, инвалидов вследствие военной травмы или заболевания, полученных в период прохождения военной службы</a:t>
          </a:r>
          <a:endParaRPr lang="ru-RU" sz="2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801" y="104932"/>
        <a:ext cx="6386778" cy="2558605"/>
      </dsp:txXfrm>
    </dsp:sp>
    <dsp:sp modelId="{6B90400E-8CAC-41F3-A11B-3B40C8E8A8FD}">
      <dsp:nvSpPr>
        <dsp:cNvPr id="0" name=""/>
        <dsp:cNvSpPr/>
      </dsp:nvSpPr>
      <dsp:spPr>
        <a:xfrm>
          <a:off x="3199" y="2897089"/>
          <a:ext cx="6545982" cy="2717809"/>
        </a:xfrm>
        <a:prstGeom prst="roundRect">
          <a:avLst>
            <a:gd name="adj" fmla="val 10000"/>
          </a:avLst>
        </a:prstGeom>
        <a:solidFill>
          <a:srgbClr val="2A7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детей-сирот и детей, оставшихся без попечения родителей, а также лиц из числа детей-сирот и детей, оставшихся без попечения родителей и других льготных категорий в соответствии с Федеральным законом № 273‑ФЗ</a:t>
          </a:r>
          <a:endParaRPr lang="ru-RU" sz="2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801" y="2976691"/>
        <a:ext cx="6386778" cy="2558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2CB0F-A701-40CB-BAFD-F0B6F3CB48E0}">
      <dsp:nvSpPr>
        <dsp:cNvPr id="0" name=""/>
        <dsp:cNvSpPr/>
      </dsp:nvSpPr>
      <dsp:spPr>
        <a:xfrm>
          <a:off x="3199" y="16330"/>
          <a:ext cx="6545982" cy="1793589"/>
        </a:xfrm>
        <a:prstGeom prst="roundRect">
          <a:avLst>
            <a:gd name="adj" fmla="val 10000"/>
          </a:avLst>
        </a:prstGeom>
        <a:solidFill>
          <a:srgbClr val="2A7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Граждане (и их дети) , проходящие (проходившие) военную службу в Вооруженных Силах Российской Федерации, граждане, проходящие (проходившие) военную службу (службу) в войсках национальной гвардии Российской Федерации, в воинских формированиях и органах, указанных в пункте 6 статьи 1 Федерального закона от 31 мая 1996 г. № 61-ФЗ «Об обороне», при условии их участия в специальной военной операции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31" y="68862"/>
        <a:ext cx="6440918" cy="1688525"/>
      </dsp:txXfrm>
    </dsp:sp>
    <dsp:sp modelId="{6B90400E-8CAC-41F3-A11B-3B40C8E8A8FD}">
      <dsp:nvSpPr>
        <dsp:cNvPr id="0" name=""/>
        <dsp:cNvSpPr/>
      </dsp:nvSpPr>
      <dsp:spPr>
        <a:xfrm>
          <a:off x="3199" y="1911517"/>
          <a:ext cx="6545982" cy="1793589"/>
        </a:xfrm>
        <a:prstGeom prst="roundRect">
          <a:avLst>
            <a:gd name="adj" fmla="val 10000"/>
          </a:avLst>
        </a:prstGeom>
        <a:solidFill>
          <a:srgbClr val="2A7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Граждане (и их дети), призванные на военную службу по мобилизации в Вооруженные Силы Российской Федерации, граждане, заключившие контракт о добровольном содействии в выполнении задач, возложенных на Вооруженные Силы Российской Федерации, при условии их участия в специальной военной операции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31" y="1964049"/>
        <a:ext cx="6440918" cy="1688525"/>
      </dsp:txXfrm>
    </dsp:sp>
    <dsp:sp modelId="{A50AA7F6-0979-4510-9BC5-D6580A632F0B}">
      <dsp:nvSpPr>
        <dsp:cNvPr id="0" name=""/>
        <dsp:cNvSpPr/>
      </dsp:nvSpPr>
      <dsp:spPr>
        <a:xfrm>
          <a:off x="3199" y="3822281"/>
          <a:ext cx="6545982" cy="1793589"/>
        </a:xfrm>
        <a:prstGeom prst="roundRect">
          <a:avLst>
            <a:gd name="adj" fmla="val 10000"/>
          </a:avLst>
        </a:prstGeom>
        <a:solidFill>
          <a:srgbClr val="2A7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Лица (и их дети), принимавшие в соответствии с решениями органов государственной власти Донецкой Народной Республики, Луганской Народной Республики участие в боевых действиях в составе Вооруженных Сил Донецкой Народной Республики, Народной милиции Луганской Народной Республики, воинских формирований и органов Донецкой Народной Республики и Луганской Народной Республики начиная с 11 мая 2014 г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731" y="3874813"/>
        <a:ext cx="6440918" cy="1688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2CB0F-A701-40CB-BAFD-F0B6F3CB48E0}">
      <dsp:nvSpPr>
        <dsp:cNvPr id="0" name=""/>
        <dsp:cNvSpPr/>
      </dsp:nvSpPr>
      <dsp:spPr>
        <a:xfrm>
          <a:off x="3199" y="25330"/>
          <a:ext cx="6545982" cy="2717809"/>
        </a:xfrm>
        <a:prstGeom prst="roundRect">
          <a:avLst>
            <a:gd name="adj" fmla="val 10000"/>
          </a:avLst>
        </a:prstGeom>
        <a:solidFill>
          <a:srgbClr val="2A7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Герои Российской Федерации, лица, награжденные тремя орденами Мужества</a:t>
          </a:r>
          <a:endParaRPr lang="ru-RU" sz="4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801" y="104932"/>
        <a:ext cx="6386778" cy="2558605"/>
      </dsp:txXfrm>
    </dsp:sp>
    <dsp:sp modelId="{6B90400E-8CAC-41F3-A11B-3B40C8E8A8FD}">
      <dsp:nvSpPr>
        <dsp:cNvPr id="0" name=""/>
        <dsp:cNvSpPr/>
      </dsp:nvSpPr>
      <dsp:spPr>
        <a:xfrm>
          <a:off x="3199" y="2897089"/>
          <a:ext cx="6545982" cy="2717809"/>
        </a:xfrm>
        <a:prstGeom prst="roundRect">
          <a:avLst>
            <a:gd name="adj" fmla="val 10000"/>
          </a:avLst>
        </a:prstGeom>
        <a:solidFill>
          <a:srgbClr val="2A7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дети военнослужащих,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сотрудников уголовно-исполнительной системы Российской Федерации, направленных в другие государства органами государственной власти Российской Федерации и принимавших участие в боевых действиях при исполнении служебных обязанностей в этих государствах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801" y="2976691"/>
        <a:ext cx="6386778" cy="2558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C35B5-4F0E-4925-88E6-18D4208EB05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195B8-9319-420E-B990-37E2563D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1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-1485900" y="11723"/>
            <a:ext cx="6709833" cy="6858000"/>
          </a:xfrm>
          <a:custGeom>
            <a:avLst/>
            <a:gdLst>
              <a:gd name="connsiteX0" fmla="*/ 1714500 w 8026400"/>
              <a:gd name="connsiteY0" fmla="*/ 0 h 6858000"/>
              <a:gd name="connsiteX1" fmla="*/ 8026400 w 8026400"/>
              <a:gd name="connsiteY1" fmla="*/ 0 h 6858000"/>
              <a:gd name="connsiteX2" fmla="*/ 6311901 w 8026400"/>
              <a:gd name="connsiteY2" fmla="*/ 6858000 h 6858000"/>
              <a:gd name="connsiteX3" fmla="*/ 0 w 802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6858000">
                <a:moveTo>
                  <a:pt x="1714500" y="0"/>
                </a:moveTo>
                <a:lnTo>
                  <a:pt x="8026400" y="0"/>
                </a:lnTo>
                <a:lnTo>
                  <a:pt x="63119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7F2789-1CA6-884F-9BDB-927739A1BAB2}"/>
              </a:ext>
            </a:extLst>
          </p:cNvPr>
          <p:cNvSpPr txBox="1"/>
          <p:nvPr userDrawn="1"/>
        </p:nvSpPr>
        <p:spPr>
          <a:xfrm>
            <a:off x="8747443" y="6385393"/>
            <a:ext cx="372200" cy="276989"/>
          </a:xfrm>
          <a:prstGeom prst="rect">
            <a:avLst/>
          </a:prstGeom>
          <a:noFill/>
        </p:spPr>
        <p:txBody>
          <a:bodyPr wrap="none" lIns="91431" tIns="45715" rIns="91431" bIns="45715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202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4.xml"/><Relationship Id="rId32" Type="http://schemas.openxmlformats.org/officeDocument/2006/relationships/image" Target="../media/image32.jpeg"/><Relationship Id="rId31" Type="http://schemas.openxmlformats.org/officeDocument/2006/relationships/image" Target="../media/image31.jpeg"/><Relationship Id="rId30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6701"/>
            <a:ext cx="2979811" cy="9367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54" y="1772816"/>
            <a:ext cx="90011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A727B"/>
                </a:solidFill>
                <a:latin typeface="Times New Roman" pitchFamily="18" charset="0"/>
                <a:cs typeface="Times New Roman" pitchFamily="18" charset="0"/>
              </a:rPr>
              <a:t>ФГБОУ ИВО</a:t>
            </a:r>
          </a:p>
          <a:p>
            <a:pPr algn="ctr"/>
            <a:r>
              <a:rPr lang="ru-RU" sz="4800" b="1" dirty="0" smtClean="0">
                <a:solidFill>
                  <a:srgbClr val="2A727B"/>
                </a:solidFill>
                <a:latin typeface="Times New Roman" pitchFamily="18" charset="0"/>
                <a:cs typeface="Times New Roman" pitchFamily="18" charset="0"/>
              </a:rPr>
              <a:t>«Российский государственный университет социальных технологий»</a:t>
            </a:r>
            <a:endParaRPr lang="ru-RU" sz="4800" b="1" dirty="0">
              <a:solidFill>
                <a:srgbClr val="2A72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valchuk\Desktop\Тамила\Роллапы\Ручк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8099"/>
            <a:ext cx="2560682" cy="9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ОСОБАЯ КВОТА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94772575"/>
              </p:ext>
            </p:extLst>
          </p:nvPr>
        </p:nvGraphicFramePr>
        <p:xfrm>
          <a:off x="35843" y="1124744"/>
          <a:ext cx="655238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786578" y="2401491"/>
            <a:ext cx="2069391" cy="2736304"/>
          </a:xfrm>
          <a:prstGeom prst="roundRect">
            <a:avLst/>
          </a:pr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40%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05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ОТДЕЛЬНАЯ КВОТА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17364978"/>
              </p:ext>
            </p:extLst>
          </p:nvPr>
        </p:nvGraphicFramePr>
        <p:xfrm>
          <a:off x="35843" y="1124744"/>
          <a:ext cx="655238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786578" y="2401491"/>
            <a:ext cx="2069391" cy="2736304"/>
          </a:xfrm>
          <a:prstGeom prst="roundRect">
            <a:avLst/>
          </a:pr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10%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89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ОТДЕЛЬНАЯ КВОТА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55572768"/>
              </p:ext>
            </p:extLst>
          </p:nvPr>
        </p:nvGraphicFramePr>
        <p:xfrm>
          <a:off x="35843" y="1124744"/>
          <a:ext cx="655238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786578" y="2401491"/>
            <a:ext cx="2069391" cy="2736304"/>
          </a:xfrm>
          <a:prstGeom prst="roundRect">
            <a:avLst/>
          </a:pr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10%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62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ЦЕЛЕВАЯ КВОТА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86578" y="2401491"/>
            <a:ext cx="2069391" cy="2736304"/>
          </a:xfrm>
          <a:prstGeom prst="roundRect">
            <a:avLst/>
          </a:pr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10%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9381" y="1535559"/>
            <a:ext cx="5832648" cy="432048"/>
          </a:xfrm>
          <a:prstGeom prst="round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ВЫБРАТЬ НАПРАВЛЕНИЕ ПОДГОТОВКИ</a:t>
            </a:r>
            <a:endParaRPr lang="ru-RU" sz="1867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356992"/>
            <a:ext cx="5832648" cy="604430"/>
          </a:xfrm>
          <a:prstGeom prst="round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НАЙТИ ОРГАНИЗАЦИЮ-ЗАКАЗЧИКА НА ПЛАТФОРМЕ «РАБОТА В РОССИИ»</a:t>
            </a:r>
            <a:endParaRPr lang="ru-RU" sz="1867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9381" y="2368662"/>
            <a:ext cx="5832648" cy="659085"/>
          </a:xfrm>
          <a:prstGeom prst="round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СДАТЬ ВСТУПИТЕЛЬНЫЕ ИСПЫТАНИЯ ИЛИ ЕГЭ</a:t>
            </a:r>
            <a:endParaRPr lang="ru-RU" sz="1867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293096"/>
            <a:ext cx="5832648" cy="523453"/>
          </a:xfrm>
          <a:prstGeom prst="round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ПОДАТЬ ЗАЯВКУ</a:t>
            </a:r>
            <a:endParaRPr lang="ru-RU" sz="1867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1542" y="1289918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5137795"/>
            <a:ext cx="5832648" cy="523453"/>
          </a:xfrm>
          <a:prstGeom prst="round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ЖДАТЬ ПРИКАЗ О ЗАЧИСЛЕНИИ</a:t>
            </a:r>
            <a:endParaRPr lang="ru-RU" sz="1867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5877272"/>
            <a:ext cx="5832648" cy="523453"/>
          </a:xfrm>
          <a:prstGeom prst="round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ЗАКЛЮЧИТЬ ДОГОВОР С ЗАКАЗЧИКОМ</a:t>
            </a:r>
            <a:endParaRPr lang="ru-RU" sz="1867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617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42844" y="142852"/>
            <a:ext cx="4000528" cy="1000132"/>
          </a:xfrm>
          <a:prstGeom prst="rect">
            <a:avLst/>
          </a:prstGeom>
          <a:solidFill>
            <a:srgbClr val="2A727B"/>
          </a:solidFill>
          <a:ln>
            <a:noFill/>
          </a:ln>
          <a:effectLst/>
          <a:extLst/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01.03.02 Прикладная математика и информатика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09.03.03 Прикладная информатика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142844" y="1214422"/>
            <a:ext cx="4000528" cy="2084638"/>
            <a:chOff x="107174" y="2371708"/>
            <a:chExt cx="1728549" cy="1797174"/>
          </a:xfrm>
          <a:effectLst/>
        </p:grpSpPr>
        <p:sp>
          <p:nvSpPr>
            <p:cNvPr id="6" name="矩形 37"/>
            <p:cNvSpPr/>
            <p:nvPr/>
          </p:nvSpPr>
          <p:spPr>
            <a:xfrm>
              <a:off x="107174" y="2371708"/>
              <a:ext cx="1728549" cy="1797174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zh-CN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174" y="2439060"/>
              <a:ext cx="1728549" cy="13532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Обязательно: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Русский язык, математика</a:t>
              </a:r>
            </a:p>
            <a:p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 выбору: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Информатика и информационно-коммуникационные технологии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Физика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矩形 15"/>
          <p:cNvSpPr>
            <a:spLocks noChangeArrowheads="1"/>
          </p:cNvSpPr>
          <p:nvPr/>
        </p:nvSpPr>
        <p:spPr bwMode="auto">
          <a:xfrm>
            <a:off x="4214810" y="214290"/>
            <a:ext cx="571504" cy="6500858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altLang="zh-CN" sz="1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</a:t>
            </a:r>
            <a:r>
              <a:rPr lang="en-US" altLang="zh-CN" sz="1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zh-CN" sz="1800" b="1" kern="0" dirty="0" smtClean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en-US" altLang="zh-CN" sz="1800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矩形 2"/>
          <p:cNvSpPr>
            <a:spLocks noChangeArrowheads="1"/>
          </p:cNvSpPr>
          <p:nvPr/>
        </p:nvSpPr>
        <p:spPr bwMode="auto">
          <a:xfrm>
            <a:off x="142844" y="3500438"/>
            <a:ext cx="4000528" cy="1000132"/>
          </a:xfrm>
          <a:prstGeom prst="rect">
            <a:avLst/>
          </a:prstGeom>
          <a:solidFill>
            <a:srgbClr val="2A727B"/>
          </a:solidFill>
          <a:ln>
            <a:noFill/>
          </a:ln>
          <a:effectLst/>
          <a:extLst/>
        </p:spPr>
        <p:txBody>
          <a:bodyPr anchor="ctr"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37.03.01 Психология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44.03.02 Психолого-педагогическое образование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pSp>
        <p:nvGrpSpPr>
          <p:cNvPr id="43" name="组合 15"/>
          <p:cNvGrpSpPr>
            <a:grpSpLocks/>
          </p:cNvGrpSpPr>
          <p:nvPr/>
        </p:nvGrpSpPr>
        <p:grpSpPr bwMode="auto">
          <a:xfrm>
            <a:off x="142844" y="4572008"/>
            <a:ext cx="4000528" cy="1785950"/>
            <a:chOff x="107174" y="2371708"/>
            <a:chExt cx="1728549" cy="1797174"/>
          </a:xfrm>
          <a:effectLst/>
        </p:grpSpPr>
        <p:sp>
          <p:nvSpPr>
            <p:cNvPr id="44" name="矩形 37"/>
            <p:cNvSpPr/>
            <p:nvPr/>
          </p:nvSpPr>
          <p:spPr>
            <a:xfrm>
              <a:off x="107174" y="2371708"/>
              <a:ext cx="1728549" cy="1797174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zh-CN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174" y="2439060"/>
              <a:ext cx="1728549" cy="13317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Обязательно: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Русский язык, биология</a:t>
              </a:r>
            </a:p>
            <a:p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 выбору:</a:t>
              </a:r>
            </a:p>
            <a:p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атематика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Обществознание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矩形 2"/>
          <p:cNvSpPr>
            <a:spLocks noChangeArrowheads="1"/>
          </p:cNvSpPr>
          <p:nvPr/>
        </p:nvSpPr>
        <p:spPr bwMode="auto">
          <a:xfrm>
            <a:off x="4857752" y="142852"/>
            <a:ext cx="4143436" cy="1000132"/>
          </a:xfrm>
          <a:prstGeom prst="rect">
            <a:avLst/>
          </a:prstGeom>
          <a:solidFill>
            <a:srgbClr val="2A727B"/>
          </a:solidFill>
          <a:ln>
            <a:noFill/>
          </a:ln>
          <a:effectLst/>
          <a:extLst/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38.03.01 Экономика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38.03.02 Менеджмент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组合 15"/>
          <p:cNvGrpSpPr>
            <a:grpSpLocks/>
          </p:cNvGrpSpPr>
          <p:nvPr/>
        </p:nvGrpSpPr>
        <p:grpSpPr bwMode="auto">
          <a:xfrm>
            <a:off x="4857752" y="1214422"/>
            <a:ext cx="4143404" cy="2071702"/>
            <a:chOff x="107174" y="2371708"/>
            <a:chExt cx="1728549" cy="1797174"/>
          </a:xfrm>
          <a:effectLst/>
        </p:grpSpPr>
        <p:sp>
          <p:nvSpPr>
            <p:cNvPr id="48" name="矩形 37"/>
            <p:cNvSpPr/>
            <p:nvPr/>
          </p:nvSpPr>
          <p:spPr>
            <a:xfrm>
              <a:off x="107174" y="2371708"/>
              <a:ext cx="1728549" cy="1797174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zh-CN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7174" y="2439060"/>
              <a:ext cx="1728549" cy="11480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Обязательно: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Русский язык, математика</a:t>
              </a:r>
            </a:p>
            <a:p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 выбору: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Обществознание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/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История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矩形 2"/>
          <p:cNvSpPr>
            <a:spLocks noChangeArrowheads="1"/>
          </p:cNvSpPr>
          <p:nvPr/>
        </p:nvSpPr>
        <p:spPr bwMode="auto">
          <a:xfrm>
            <a:off x="4857752" y="3500438"/>
            <a:ext cx="4143436" cy="1000132"/>
          </a:xfrm>
          <a:prstGeom prst="rect">
            <a:avLst/>
          </a:prstGeom>
          <a:solidFill>
            <a:srgbClr val="2A727B"/>
          </a:solidFill>
          <a:ln>
            <a:noFill/>
          </a:ln>
          <a:effectLst/>
          <a:extLst/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39.03.01 Социология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组合 15"/>
          <p:cNvGrpSpPr>
            <a:grpSpLocks/>
          </p:cNvGrpSpPr>
          <p:nvPr/>
        </p:nvGrpSpPr>
        <p:grpSpPr bwMode="auto">
          <a:xfrm>
            <a:off x="4857752" y="4572009"/>
            <a:ext cx="4071966" cy="1884449"/>
            <a:chOff x="107174" y="2371708"/>
            <a:chExt cx="1728549" cy="1851055"/>
          </a:xfrm>
          <a:effectLst/>
        </p:grpSpPr>
        <p:sp>
          <p:nvSpPr>
            <p:cNvPr id="52" name="矩形 37"/>
            <p:cNvSpPr/>
            <p:nvPr/>
          </p:nvSpPr>
          <p:spPr>
            <a:xfrm>
              <a:off x="107174" y="2371708"/>
              <a:ext cx="1728549" cy="1797174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zh-CN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7174" y="2439060"/>
              <a:ext cx="1728549" cy="17837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Обязательно: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Русский язык, обществознание</a:t>
              </a:r>
            </a:p>
            <a:p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 выбору: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Математика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Информатика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и информационно-коммуникационные технологии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740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42844" y="142852"/>
            <a:ext cx="4000528" cy="1000132"/>
          </a:xfrm>
          <a:prstGeom prst="rect">
            <a:avLst/>
          </a:prstGeom>
          <a:solidFill>
            <a:srgbClr val="2A727B"/>
          </a:solidFill>
          <a:ln>
            <a:noFill/>
          </a:ln>
          <a:effectLst/>
          <a:extLst/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42.03.02 Журналистика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142844" y="1214421"/>
            <a:ext cx="4000528" cy="2084638"/>
            <a:chOff x="107174" y="2371708"/>
            <a:chExt cx="1728549" cy="1797174"/>
          </a:xfrm>
          <a:effectLst/>
        </p:grpSpPr>
        <p:sp>
          <p:nvSpPr>
            <p:cNvPr id="6" name="矩形 37"/>
            <p:cNvSpPr/>
            <p:nvPr/>
          </p:nvSpPr>
          <p:spPr>
            <a:xfrm>
              <a:off x="107174" y="2371708"/>
              <a:ext cx="1728549" cy="1797174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zh-CN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174" y="2439061"/>
              <a:ext cx="1728549" cy="15654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Обязательно: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Русский язык,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итература, дополнительное вступительное испытание творческой направленности</a:t>
              </a:r>
            </a:p>
            <a:p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 выбору: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История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Обществознание</a:t>
              </a:r>
            </a:p>
          </p:txBody>
        </p:sp>
      </p:grpSp>
      <p:sp>
        <p:nvSpPr>
          <p:cNvPr id="42" name="矩形 2"/>
          <p:cNvSpPr>
            <a:spLocks noChangeArrowheads="1"/>
          </p:cNvSpPr>
          <p:nvPr/>
        </p:nvSpPr>
        <p:spPr bwMode="auto">
          <a:xfrm>
            <a:off x="142844" y="3500438"/>
            <a:ext cx="4000528" cy="1000132"/>
          </a:xfrm>
          <a:prstGeom prst="rect">
            <a:avLst/>
          </a:prstGeom>
          <a:solidFill>
            <a:srgbClr val="2A727B"/>
          </a:solidFill>
          <a:ln>
            <a:noFill/>
          </a:ln>
          <a:effectLst/>
          <a:extLst/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44.03.01 Педагогическое образование: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«Информатика»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3" name="组合 15"/>
          <p:cNvGrpSpPr>
            <a:grpSpLocks/>
          </p:cNvGrpSpPr>
          <p:nvPr/>
        </p:nvGrpSpPr>
        <p:grpSpPr bwMode="auto">
          <a:xfrm>
            <a:off x="142844" y="4572007"/>
            <a:ext cx="4000528" cy="1882813"/>
            <a:chOff x="107174" y="2371708"/>
            <a:chExt cx="1728549" cy="1894647"/>
          </a:xfrm>
          <a:effectLst/>
        </p:grpSpPr>
        <p:sp>
          <p:nvSpPr>
            <p:cNvPr id="44" name="矩形 37"/>
            <p:cNvSpPr/>
            <p:nvPr/>
          </p:nvSpPr>
          <p:spPr>
            <a:xfrm>
              <a:off x="107174" y="2371708"/>
              <a:ext cx="1728549" cy="1797174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zh-CN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174" y="2439060"/>
              <a:ext cx="1728549" cy="18272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Обязательно: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Русский язык, обществознание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 выбору: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Математика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Информатика и информационно-коммуникационные технологии</a:t>
              </a:r>
            </a:p>
            <a:p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矩形 2"/>
          <p:cNvSpPr>
            <a:spLocks noChangeArrowheads="1"/>
          </p:cNvSpPr>
          <p:nvPr/>
        </p:nvSpPr>
        <p:spPr bwMode="auto">
          <a:xfrm>
            <a:off x="4857752" y="142852"/>
            <a:ext cx="4143436" cy="1000132"/>
          </a:xfrm>
          <a:prstGeom prst="rect">
            <a:avLst/>
          </a:prstGeom>
          <a:solidFill>
            <a:srgbClr val="2A727B"/>
          </a:solidFill>
          <a:ln>
            <a:noFill/>
          </a:ln>
          <a:effectLst/>
          <a:extLst/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40.03.01 Юриспруденция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15"/>
          <p:cNvGrpSpPr>
            <a:grpSpLocks/>
          </p:cNvGrpSpPr>
          <p:nvPr/>
        </p:nvGrpSpPr>
        <p:grpSpPr bwMode="auto">
          <a:xfrm>
            <a:off x="4857752" y="1214422"/>
            <a:ext cx="4143404" cy="2143140"/>
            <a:chOff x="107174" y="2371708"/>
            <a:chExt cx="1728549" cy="1797174"/>
          </a:xfrm>
          <a:effectLst/>
        </p:grpSpPr>
        <p:sp>
          <p:nvSpPr>
            <p:cNvPr id="48" name="矩形 37"/>
            <p:cNvSpPr/>
            <p:nvPr/>
          </p:nvSpPr>
          <p:spPr>
            <a:xfrm>
              <a:off x="107174" y="2371708"/>
              <a:ext cx="1728549" cy="1797174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zh-CN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7174" y="2439060"/>
              <a:ext cx="1728549" cy="13162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Обязательно: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Русский язык, обществознание</a:t>
              </a:r>
            </a:p>
            <a:p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 выбору: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История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Информатика и информационно-коммуникационные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технологии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矩形 2"/>
          <p:cNvSpPr>
            <a:spLocks noChangeArrowheads="1"/>
          </p:cNvSpPr>
          <p:nvPr/>
        </p:nvSpPr>
        <p:spPr bwMode="auto">
          <a:xfrm>
            <a:off x="4857752" y="3500438"/>
            <a:ext cx="4143436" cy="1000132"/>
          </a:xfrm>
          <a:prstGeom prst="rect">
            <a:avLst/>
          </a:prstGeom>
          <a:solidFill>
            <a:srgbClr val="2A727B"/>
          </a:solidFill>
          <a:ln>
            <a:noFill/>
          </a:ln>
          <a:effectLst/>
          <a:extLst/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44.03.01 Педагогическое образование: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«Иностранный язык»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5"/>
          <p:cNvGrpSpPr>
            <a:grpSpLocks/>
          </p:cNvGrpSpPr>
          <p:nvPr/>
        </p:nvGrpSpPr>
        <p:grpSpPr bwMode="auto">
          <a:xfrm>
            <a:off x="4857752" y="4572009"/>
            <a:ext cx="4071966" cy="1829596"/>
            <a:chOff x="107174" y="2371708"/>
            <a:chExt cx="1728549" cy="1797174"/>
          </a:xfrm>
          <a:effectLst/>
        </p:grpSpPr>
        <p:sp>
          <p:nvSpPr>
            <p:cNvPr id="52" name="矩形 37"/>
            <p:cNvSpPr/>
            <p:nvPr/>
          </p:nvSpPr>
          <p:spPr>
            <a:xfrm>
              <a:off x="107174" y="2371708"/>
              <a:ext cx="1728549" cy="1797174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zh-CN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7174" y="2439059"/>
              <a:ext cx="1728549" cy="8162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Обязательно: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Русский язык, обществознание,</a:t>
              </a:r>
            </a:p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иностранный язык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矩形 15"/>
          <p:cNvSpPr>
            <a:spLocks noChangeArrowheads="1"/>
          </p:cNvSpPr>
          <p:nvPr/>
        </p:nvSpPr>
        <p:spPr bwMode="auto">
          <a:xfrm>
            <a:off x="4214810" y="214290"/>
            <a:ext cx="571504" cy="6500858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lnSpc>
                <a:spcPct val="120000"/>
              </a:lnSpc>
              <a:defRPr/>
            </a:pPr>
            <a:r>
              <a:rPr lang="ru-RU" altLang="zh-CN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</a:t>
            </a:r>
            <a:r>
              <a:rPr lang="en-US" altLang="zh-CN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zh-CN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en-US" altLang="zh-CN" b="1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40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357158" y="357166"/>
            <a:ext cx="3500462" cy="1285884"/>
          </a:xfrm>
          <a:prstGeom prst="rect">
            <a:avLst/>
          </a:prstGeom>
          <a:solidFill>
            <a:srgbClr val="51255C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09.04.03 Прикладная информатика: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 информатика в информационной сфере</a:t>
            </a:r>
            <a:endParaRPr lang="ru-RU" dirty="0"/>
          </a:p>
        </p:txBody>
      </p:sp>
      <p:grpSp>
        <p:nvGrpSpPr>
          <p:cNvPr id="2" name="组合 104"/>
          <p:cNvGrpSpPr/>
          <p:nvPr/>
        </p:nvGrpSpPr>
        <p:grpSpPr>
          <a:xfrm flipV="1">
            <a:off x="3643306" y="785794"/>
            <a:ext cx="3429024" cy="802628"/>
            <a:chOff x="5246304" y="4593020"/>
            <a:chExt cx="2438687" cy="732477"/>
          </a:xfrm>
        </p:grpSpPr>
        <p:sp>
          <p:nvSpPr>
            <p:cNvPr id="41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357158" y="1928802"/>
            <a:ext cx="3500462" cy="1285884"/>
          </a:xfrm>
          <a:prstGeom prst="rect">
            <a:avLst/>
          </a:prstGeom>
          <a:solidFill>
            <a:srgbClr val="00A1AA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37.04.01 Психология: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 образования и социальной сферы</a:t>
            </a: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57158" y="3643314"/>
            <a:ext cx="3500462" cy="1285884"/>
          </a:xfrm>
          <a:prstGeom prst="rect">
            <a:avLst/>
          </a:prstGeom>
          <a:solidFill>
            <a:srgbClr val="00A1A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44.04.03 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Специальное дефектологическое образование: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Дефектологическое сопровождение субъектов образования и социальной сферы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104"/>
          <p:cNvGrpSpPr/>
          <p:nvPr/>
        </p:nvGrpSpPr>
        <p:grpSpPr>
          <a:xfrm flipV="1">
            <a:off x="3643306" y="2357430"/>
            <a:ext cx="3429024" cy="802628"/>
            <a:chOff x="5246304" y="4593020"/>
            <a:chExt cx="2438687" cy="732477"/>
          </a:xfrm>
        </p:grpSpPr>
        <p:sp>
          <p:nvSpPr>
            <p:cNvPr id="107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8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04"/>
          <p:cNvGrpSpPr/>
          <p:nvPr/>
        </p:nvGrpSpPr>
        <p:grpSpPr>
          <a:xfrm flipV="1">
            <a:off x="3643306" y="4071942"/>
            <a:ext cx="3429024" cy="802628"/>
            <a:chOff x="5246304" y="4593020"/>
            <a:chExt cx="2438687" cy="732477"/>
          </a:xfrm>
        </p:grpSpPr>
        <p:sp>
          <p:nvSpPr>
            <p:cNvPr id="110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11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13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786314" y="857232"/>
            <a:ext cx="4214842" cy="500066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5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786314" y="1785926"/>
            <a:ext cx="4143404" cy="500066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8 (ОЧНАЯ ФОРМА)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</a:p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7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786314" y="2500306"/>
            <a:ext cx="4214842" cy="500066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5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786314" y="3429000"/>
            <a:ext cx="4143404" cy="500066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5 (ОЧНАЯ ФОРМА)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</a:p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9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786314" y="4143380"/>
            <a:ext cx="4214842" cy="500066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58" y="5214950"/>
            <a:ext cx="3500462" cy="1285884"/>
          </a:xfrm>
          <a:prstGeom prst="rect">
            <a:avLst/>
          </a:prstGeom>
          <a:solidFill>
            <a:srgbClr val="7D293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38.04.02 Менеджмент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Финансовый менеджмент</a:t>
            </a:r>
            <a:endParaRPr lang="ru-RU" dirty="0"/>
          </a:p>
        </p:txBody>
      </p:sp>
      <p:grpSp>
        <p:nvGrpSpPr>
          <p:cNvPr id="31" name="组合 104"/>
          <p:cNvGrpSpPr/>
          <p:nvPr/>
        </p:nvGrpSpPr>
        <p:grpSpPr>
          <a:xfrm flipV="1">
            <a:off x="3643306" y="5643578"/>
            <a:ext cx="3429024" cy="802628"/>
            <a:chOff x="5246304" y="4593020"/>
            <a:chExt cx="2438687" cy="732477"/>
          </a:xfrm>
        </p:grpSpPr>
        <p:sp>
          <p:nvSpPr>
            <p:cNvPr id="32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3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34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786314" y="5072074"/>
            <a:ext cx="4143404" cy="500066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5 (ОЧНАЯ ФОРМА)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</a:p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5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786314" y="5786454"/>
            <a:ext cx="4214842" cy="500066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5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8280" y="0"/>
            <a:ext cx="285720" cy="6858000"/>
          </a:xfrm>
          <a:prstGeom prst="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vert="vert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МАГИСТРАТУРА</a:t>
            </a:r>
            <a:endParaRPr lang="ru-RU" sz="1867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040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build="p" animBg="1"/>
      <p:bldP spid="116" grpId="0" build="p" animBg="1"/>
      <p:bldP spid="27" grpId="0" build="p" animBg="1"/>
      <p:bldP spid="28" grpId="0" build="p" animBg="1"/>
      <p:bldP spid="29" grpId="0" build="p" animBg="1"/>
      <p:bldP spid="34" grpId="0" build="p" animBg="1"/>
      <p:bldP spid="3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103"/>
          <p:cNvSpPr/>
          <p:nvPr/>
        </p:nvSpPr>
        <p:spPr>
          <a:xfrm>
            <a:off x="214282" y="214290"/>
            <a:ext cx="3500462" cy="1285884"/>
          </a:xfrm>
          <a:prstGeom prst="rect">
            <a:avLst/>
          </a:prstGeom>
          <a:solidFill>
            <a:srgbClr val="73005A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39.04.01 Социология: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социология и социальная аналитика</a:t>
            </a: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214282" y="1928802"/>
            <a:ext cx="3500462" cy="1285884"/>
          </a:xfrm>
          <a:prstGeom prst="rect">
            <a:avLst/>
          </a:prstGeom>
          <a:solidFill>
            <a:srgbClr val="73005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42.04.02 Журналистика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Современные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медиатехнологии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журналистике</a:t>
            </a:r>
            <a:endParaRPr lang="ru-RU" dirty="0"/>
          </a:p>
        </p:txBody>
      </p:sp>
      <p:grpSp>
        <p:nvGrpSpPr>
          <p:cNvPr id="4" name="组合 104"/>
          <p:cNvGrpSpPr/>
          <p:nvPr/>
        </p:nvGrpSpPr>
        <p:grpSpPr>
          <a:xfrm flipV="1">
            <a:off x="3500430" y="642918"/>
            <a:ext cx="3429024" cy="802628"/>
            <a:chOff x="5246304" y="4593020"/>
            <a:chExt cx="2438687" cy="732477"/>
          </a:xfrm>
        </p:grpSpPr>
        <p:sp>
          <p:nvSpPr>
            <p:cNvPr id="107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8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04"/>
          <p:cNvGrpSpPr/>
          <p:nvPr/>
        </p:nvGrpSpPr>
        <p:grpSpPr>
          <a:xfrm flipV="1">
            <a:off x="3500430" y="2357430"/>
            <a:ext cx="3429024" cy="802628"/>
            <a:chOff x="5246304" y="4593020"/>
            <a:chExt cx="2438687" cy="732477"/>
          </a:xfrm>
        </p:grpSpPr>
        <p:sp>
          <p:nvSpPr>
            <p:cNvPr id="110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11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9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500562" y="785794"/>
            <a:ext cx="4500563" cy="500066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5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500562" y="142852"/>
            <a:ext cx="4500563" cy="428628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7 (ОЧНАЯ ФОРМА)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500562" y="1571612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6 (ОЧНАЯ ФОРМА);</a:t>
            </a: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 (ЗАОЧНАЯ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500562" y="2500306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5 (ОЧНАЯ ФОРМА);</a:t>
            </a: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 (ЗАОЧНАЯ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3500438"/>
            <a:ext cx="3500462" cy="1285884"/>
          </a:xfrm>
          <a:prstGeom prst="rect">
            <a:avLst/>
          </a:prstGeom>
          <a:solidFill>
            <a:srgbClr val="C03D0E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32.04.01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Общественное здравоохранение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Профилактика неинфекционных заболеваний и укрепление здоровья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14282" y="5072074"/>
            <a:ext cx="3500462" cy="1285884"/>
          </a:xfrm>
          <a:prstGeom prst="rect">
            <a:avLst/>
          </a:prstGeom>
          <a:solidFill>
            <a:srgbClr val="C03D0E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49.04.02 Физическая культура для лиц с отклонениями в состоянии здоровья (адаптивная физическая культура): Физическая реабилитация</a:t>
            </a:r>
            <a:endParaRPr lang="ru-RU" dirty="0"/>
          </a:p>
        </p:txBody>
      </p:sp>
      <p:grpSp>
        <p:nvGrpSpPr>
          <p:cNvPr id="38" name="组合 104"/>
          <p:cNvGrpSpPr/>
          <p:nvPr/>
        </p:nvGrpSpPr>
        <p:grpSpPr>
          <a:xfrm flipV="1">
            <a:off x="3500430" y="3929066"/>
            <a:ext cx="3429024" cy="802628"/>
            <a:chOff x="5246304" y="4593020"/>
            <a:chExt cx="2438687" cy="732477"/>
          </a:xfrm>
        </p:grpSpPr>
        <p:sp>
          <p:nvSpPr>
            <p:cNvPr id="39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组合 104"/>
          <p:cNvGrpSpPr/>
          <p:nvPr/>
        </p:nvGrpSpPr>
        <p:grpSpPr>
          <a:xfrm flipV="1">
            <a:off x="3500430" y="5500702"/>
            <a:ext cx="3429024" cy="802628"/>
            <a:chOff x="5246304" y="4593020"/>
            <a:chExt cx="2438687" cy="732477"/>
          </a:xfrm>
        </p:grpSpPr>
        <p:sp>
          <p:nvSpPr>
            <p:cNvPr id="44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46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500562" y="4071942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25 (ОЧНО-ЗАОЧНАЯ ФОРМА)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7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500562" y="5643578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25 (ОЧНО-ЗАОЧНАЯ ФОРМА)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58280" y="0"/>
            <a:ext cx="285720" cy="6858000"/>
          </a:xfrm>
          <a:prstGeom prst="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vert="vert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МАГИСТРАТУРА</a:t>
            </a:r>
            <a:endParaRPr lang="ru-RU" sz="1867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696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  <p:bldP spid="33" grpId="0" build="p" animBg="1"/>
      <p:bldP spid="34" grpId="0" build="p" animBg="1"/>
      <p:bldP spid="35" grpId="0" build="p" animBg="1"/>
      <p:bldP spid="46" grpId="0" build="p" animBg="1"/>
      <p:bldP spid="4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357158" y="357166"/>
            <a:ext cx="3500462" cy="1285884"/>
          </a:xfrm>
          <a:prstGeom prst="rect">
            <a:avLst/>
          </a:prstGeom>
          <a:solidFill>
            <a:srgbClr val="30316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40.04.01 Юриспруденция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Частноправовое обеспечение и защита интересов граждан и юридических лиц</a:t>
            </a:r>
            <a:endParaRPr lang="ru-RU" dirty="0"/>
          </a:p>
        </p:txBody>
      </p:sp>
      <p:grpSp>
        <p:nvGrpSpPr>
          <p:cNvPr id="2" name="组合 104"/>
          <p:cNvGrpSpPr/>
          <p:nvPr/>
        </p:nvGrpSpPr>
        <p:grpSpPr>
          <a:xfrm flipV="1">
            <a:off x="3643306" y="785794"/>
            <a:ext cx="3429024" cy="802628"/>
            <a:chOff x="5246304" y="4593020"/>
            <a:chExt cx="2438687" cy="732477"/>
          </a:xfrm>
        </p:grpSpPr>
        <p:sp>
          <p:nvSpPr>
            <p:cNvPr id="41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357158" y="2500306"/>
            <a:ext cx="3500462" cy="1285884"/>
          </a:xfrm>
          <a:prstGeom prst="rect">
            <a:avLst/>
          </a:prstGeom>
          <a:solidFill>
            <a:srgbClr val="51255C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44.04.01 Педагогическое образование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Информатика в образовании</a:t>
            </a: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57158" y="4643446"/>
            <a:ext cx="3500462" cy="1357322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44.04.01 Педагогическое образование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Современные теории и технологии обучения иностранным языкам</a:t>
            </a:r>
            <a:endParaRPr lang="ru-RU" dirty="0"/>
          </a:p>
        </p:txBody>
      </p:sp>
      <p:grpSp>
        <p:nvGrpSpPr>
          <p:cNvPr id="4" name="组合 104"/>
          <p:cNvGrpSpPr/>
          <p:nvPr/>
        </p:nvGrpSpPr>
        <p:grpSpPr>
          <a:xfrm flipV="1">
            <a:off x="3643306" y="2928934"/>
            <a:ext cx="3429024" cy="802628"/>
            <a:chOff x="5246304" y="4593020"/>
            <a:chExt cx="2438687" cy="732477"/>
          </a:xfrm>
        </p:grpSpPr>
        <p:sp>
          <p:nvSpPr>
            <p:cNvPr id="107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8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04"/>
          <p:cNvGrpSpPr/>
          <p:nvPr/>
        </p:nvGrpSpPr>
        <p:grpSpPr>
          <a:xfrm flipV="1">
            <a:off x="3643306" y="5143512"/>
            <a:ext cx="3429024" cy="802628"/>
            <a:chOff x="5246304" y="4593020"/>
            <a:chExt cx="2438687" cy="732477"/>
          </a:xfrm>
        </p:grpSpPr>
        <p:sp>
          <p:nvSpPr>
            <p:cNvPr id="110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11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7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643438" y="857232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(ОЧНАЯ ФОРМА);</a:t>
            </a: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 (ЗАОЧНАЯ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643437" y="2428868"/>
            <a:ext cx="4500563" cy="428628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5 (ОЧНАЯ ФОРМА)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643437" y="3071810"/>
            <a:ext cx="4500563" cy="500066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5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643437" y="4572008"/>
            <a:ext cx="4500563" cy="428628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5 (ОЧНАЯ ФОРМА)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1794;p47">
            <a:extLst>
              <a:ext uri="{FF2B5EF4-FFF2-40B4-BE49-F238E27FC236}">
                <a16:creationId xmlns:a16="http://schemas.microsoft.com/office/drawing/2014/main" xmlns="" id="{FBD9FAD2-8DC9-4672-AD8A-088E5C9157DA}"/>
              </a:ext>
            </a:extLst>
          </p:cNvPr>
          <p:cNvSpPr/>
          <p:nvPr/>
        </p:nvSpPr>
        <p:spPr>
          <a:xfrm flipH="1">
            <a:off x="4643437" y="5214950"/>
            <a:ext cx="4500563" cy="500066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5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58280" y="0"/>
            <a:ext cx="285720" cy="6858000"/>
          </a:xfrm>
          <a:prstGeom prst="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vert="vert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МАГИСТРАТУРА</a:t>
            </a:r>
            <a:endParaRPr lang="ru-RU" sz="1867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903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  <p:bldP spid="28" grpId="0" build="p" animBg="1"/>
      <p:bldP spid="29" grpId="0" build="p" animBg="1"/>
      <p:bldP spid="30" grpId="0" build="p" animBg="1"/>
      <p:bldP spid="3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ВСТУПИТЕЛЬНЫЕ ИСПЫТАНИЯ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2"/>
          <p:cNvGrpSpPr/>
          <p:nvPr/>
        </p:nvGrpSpPr>
        <p:grpSpPr>
          <a:xfrm rot="3314155">
            <a:off x="2426904" y="2132276"/>
            <a:ext cx="4884008" cy="1329726"/>
            <a:chOff x="1275068" y="2211288"/>
            <a:chExt cx="9897218" cy="3570332"/>
          </a:xfrm>
        </p:grpSpPr>
        <p:sp>
          <p:nvSpPr>
            <p:cNvPr id="8" name="椭圆 4"/>
            <p:cNvSpPr/>
            <p:nvPr/>
          </p:nvSpPr>
          <p:spPr>
            <a:xfrm>
              <a:off x="1275068" y="5122168"/>
              <a:ext cx="8865709" cy="659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  <a:alpha val="0"/>
                  </a:schemeClr>
                </a:gs>
                <a:gs pos="29000">
                  <a:schemeClr val="tx1">
                    <a:alpha val="18000"/>
                  </a:schemeClr>
                </a:gs>
                <a:gs pos="0">
                  <a:schemeClr val="tx1">
                    <a:alpha val="3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5"/>
            <p:cNvSpPr/>
            <p:nvPr/>
          </p:nvSpPr>
          <p:spPr>
            <a:xfrm rot="19669228">
              <a:off x="3037936" y="2211288"/>
              <a:ext cx="8134350" cy="3473724"/>
            </a:xfrm>
            <a:custGeom>
              <a:avLst/>
              <a:gdLst>
                <a:gd name="connsiteX0" fmla="*/ 371475 w 8134350"/>
                <a:gd name="connsiteY0" fmla="*/ 0 h 3473725"/>
                <a:gd name="connsiteX1" fmla="*/ 3680363 w 8134350"/>
                <a:gd name="connsiteY1" fmla="*/ 0 h 3473725"/>
                <a:gd name="connsiteX2" fmla="*/ 4051838 w 8134350"/>
                <a:gd name="connsiteY2" fmla="*/ 371475 h 3473725"/>
                <a:gd name="connsiteX3" fmla="*/ 4051838 w 8134350"/>
                <a:gd name="connsiteY3" fmla="*/ 371477 h 3473725"/>
                <a:gd name="connsiteX4" fmla="*/ 4051838 w 8134350"/>
                <a:gd name="connsiteY4" fmla="*/ 2267624 h 3473725"/>
                <a:gd name="connsiteX5" fmla="*/ 6989250 w 8134350"/>
                <a:gd name="connsiteY5" fmla="*/ 2267624 h 3473725"/>
                <a:gd name="connsiteX6" fmla="*/ 7009698 w 8134350"/>
                <a:gd name="connsiteY6" fmla="*/ 2269686 h 3473725"/>
                <a:gd name="connsiteX7" fmla="*/ 7009698 w 8134350"/>
                <a:gd name="connsiteY7" fmla="*/ 1961252 h 3473725"/>
                <a:gd name="connsiteX8" fmla="*/ 7012047 w 8134350"/>
                <a:gd name="connsiteY8" fmla="*/ 1930538 h 3473725"/>
                <a:gd name="connsiteX9" fmla="*/ 7015807 w 8134350"/>
                <a:gd name="connsiteY9" fmla="*/ 1914575 h 3473725"/>
                <a:gd name="connsiteX10" fmla="*/ 7016792 w 8134350"/>
                <a:gd name="connsiteY10" fmla="*/ 1908843 h 3473725"/>
                <a:gd name="connsiteX11" fmla="*/ 7017969 w 8134350"/>
                <a:gd name="connsiteY11" fmla="*/ 1905400 h 3473725"/>
                <a:gd name="connsiteX12" fmla="*/ 7018786 w 8134350"/>
                <a:gd name="connsiteY12" fmla="*/ 1901931 h 3473725"/>
                <a:gd name="connsiteX13" fmla="*/ 7020948 w 8134350"/>
                <a:gd name="connsiteY13" fmla="*/ 1896681 h 3473725"/>
                <a:gd name="connsiteX14" fmla="*/ 7026411 w 8134350"/>
                <a:gd name="connsiteY14" fmla="*/ 1880696 h 3473725"/>
                <a:gd name="connsiteX15" fmla="*/ 7140860 w 8134350"/>
                <a:gd name="connsiteY15" fmla="*/ 1805626 h 3473725"/>
                <a:gd name="connsiteX16" fmla="*/ 7184389 w 8134350"/>
                <a:gd name="connsiteY16" fmla="*/ 1824914 h 3473725"/>
                <a:gd name="connsiteX17" fmla="*/ 8076507 w 8134350"/>
                <a:gd name="connsiteY17" fmla="*/ 2503656 h 3473725"/>
                <a:gd name="connsiteX18" fmla="*/ 8134063 w 8134350"/>
                <a:gd name="connsiteY18" fmla="*/ 2625031 h 3473725"/>
                <a:gd name="connsiteX19" fmla="*/ 8134030 w 8134350"/>
                <a:gd name="connsiteY19" fmla="*/ 2647103 h 3473725"/>
                <a:gd name="connsiteX20" fmla="*/ 8133955 w 8134350"/>
                <a:gd name="connsiteY20" fmla="*/ 2647768 h 3473725"/>
                <a:gd name="connsiteX21" fmla="*/ 8134063 w 8134350"/>
                <a:gd name="connsiteY21" fmla="*/ 2653167 h 3473725"/>
                <a:gd name="connsiteX22" fmla="*/ 8076507 w 8134350"/>
                <a:gd name="connsiteY22" fmla="*/ 2774542 h 3473725"/>
                <a:gd name="connsiteX23" fmla="*/ 7184389 w 8134350"/>
                <a:gd name="connsiteY23" fmla="*/ 3453283 h 3473725"/>
                <a:gd name="connsiteX24" fmla="*/ 7040099 w 8134350"/>
                <a:gd name="connsiteY24" fmla="*/ 3422552 h 3473725"/>
                <a:gd name="connsiteX25" fmla="*/ 7033235 w 8134350"/>
                <a:gd name="connsiteY25" fmla="*/ 3409989 h 3473725"/>
                <a:gd name="connsiteX26" fmla="*/ 7029448 w 8134350"/>
                <a:gd name="connsiteY26" fmla="*/ 3403942 h 3473725"/>
                <a:gd name="connsiteX27" fmla="*/ 7027973 w 8134350"/>
                <a:gd name="connsiteY27" fmla="*/ 3400360 h 3473725"/>
                <a:gd name="connsiteX28" fmla="*/ 7026411 w 8134350"/>
                <a:gd name="connsiteY28" fmla="*/ 3397501 h 3473725"/>
                <a:gd name="connsiteX29" fmla="*/ 7024537 w 8134350"/>
                <a:gd name="connsiteY29" fmla="*/ 3392018 h 3473725"/>
                <a:gd name="connsiteX30" fmla="*/ 7018786 w 8134350"/>
                <a:gd name="connsiteY30" fmla="*/ 3378055 h 3473725"/>
                <a:gd name="connsiteX31" fmla="*/ 7009698 w 8134350"/>
                <a:gd name="connsiteY31" fmla="*/ 3318734 h 3473725"/>
                <a:gd name="connsiteX32" fmla="*/ 7009698 w 8134350"/>
                <a:gd name="connsiteY32" fmla="*/ 3008513 h 3473725"/>
                <a:gd name="connsiteX33" fmla="*/ 6989250 w 8134350"/>
                <a:gd name="connsiteY33" fmla="*/ 3010574 h 3473725"/>
                <a:gd name="connsiteX34" fmla="*/ 3680362 w 8134350"/>
                <a:gd name="connsiteY34" fmla="*/ 3010574 h 3473725"/>
                <a:gd name="connsiteX35" fmla="*/ 3308887 w 8134350"/>
                <a:gd name="connsiteY35" fmla="*/ 2639099 h 3473725"/>
                <a:gd name="connsiteX36" fmla="*/ 3308888 w 8134350"/>
                <a:gd name="connsiteY36" fmla="*/ 2639094 h 3473725"/>
                <a:gd name="connsiteX37" fmla="*/ 3308888 w 8134350"/>
                <a:gd name="connsiteY37" fmla="*/ 742950 h 3473725"/>
                <a:gd name="connsiteX38" fmla="*/ 371475 w 8134350"/>
                <a:gd name="connsiteY38" fmla="*/ 742950 h 3473725"/>
                <a:gd name="connsiteX39" fmla="*/ 0 w 8134350"/>
                <a:gd name="connsiteY39" fmla="*/ 371475 h 3473725"/>
                <a:gd name="connsiteX40" fmla="*/ 371475 w 8134350"/>
                <a:gd name="connsiteY40" fmla="*/ 0 h 34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134350" h="3473725">
                  <a:moveTo>
                    <a:pt x="371475" y="0"/>
                  </a:moveTo>
                  <a:lnTo>
                    <a:pt x="3680363" y="0"/>
                  </a:lnTo>
                  <a:cubicBezTo>
                    <a:pt x="3885523" y="0"/>
                    <a:pt x="4051838" y="166315"/>
                    <a:pt x="4051838" y="371475"/>
                  </a:cubicBezTo>
                  <a:lnTo>
                    <a:pt x="4051838" y="371477"/>
                  </a:lnTo>
                  <a:lnTo>
                    <a:pt x="4051838" y="2267624"/>
                  </a:lnTo>
                  <a:lnTo>
                    <a:pt x="6989250" y="2267624"/>
                  </a:lnTo>
                  <a:lnTo>
                    <a:pt x="7009698" y="2269686"/>
                  </a:lnTo>
                  <a:lnTo>
                    <a:pt x="7009698" y="1961252"/>
                  </a:lnTo>
                  <a:cubicBezTo>
                    <a:pt x="7009698" y="1950731"/>
                    <a:pt x="7010507" y="1940459"/>
                    <a:pt x="7012047" y="1930538"/>
                  </a:cubicBezTo>
                  <a:lnTo>
                    <a:pt x="7015807" y="1914575"/>
                  </a:lnTo>
                  <a:lnTo>
                    <a:pt x="7016792" y="1908843"/>
                  </a:lnTo>
                  <a:lnTo>
                    <a:pt x="7017969" y="1905400"/>
                  </a:lnTo>
                  <a:lnTo>
                    <a:pt x="7018786" y="1901931"/>
                  </a:lnTo>
                  <a:lnTo>
                    <a:pt x="7020948" y="1896681"/>
                  </a:lnTo>
                  <a:lnTo>
                    <a:pt x="7026411" y="1880696"/>
                  </a:lnTo>
                  <a:cubicBezTo>
                    <a:pt x="7050362" y="1826027"/>
                    <a:pt x="7096135" y="1798312"/>
                    <a:pt x="7140860" y="1805626"/>
                  </a:cubicBezTo>
                  <a:cubicBezTo>
                    <a:pt x="7155769" y="1808064"/>
                    <a:pt x="7170560" y="1814393"/>
                    <a:pt x="7184389" y="1824914"/>
                  </a:cubicBezTo>
                  <a:lnTo>
                    <a:pt x="8076507" y="2503656"/>
                  </a:lnTo>
                  <a:cubicBezTo>
                    <a:pt x="8111078" y="2529958"/>
                    <a:pt x="8131446" y="2576230"/>
                    <a:pt x="8134063" y="2625031"/>
                  </a:cubicBezTo>
                  <a:cubicBezTo>
                    <a:pt x="8134455" y="2632351"/>
                    <a:pt x="8134449" y="2639728"/>
                    <a:pt x="8134030" y="2647103"/>
                  </a:cubicBezTo>
                  <a:lnTo>
                    <a:pt x="8133955" y="2647768"/>
                  </a:lnTo>
                  <a:lnTo>
                    <a:pt x="8134063" y="2653167"/>
                  </a:lnTo>
                  <a:cubicBezTo>
                    <a:pt x="8131446" y="2701968"/>
                    <a:pt x="8111078" y="2748240"/>
                    <a:pt x="8076507" y="2774542"/>
                  </a:cubicBezTo>
                  <a:lnTo>
                    <a:pt x="7184389" y="3453283"/>
                  </a:lnTo>
                  <a:cubicBezTo>
                    <a:pt x="7135990" y="3490106"/>
                    <a:pt x="7075788" y="3475588"/>
                    <a:pt x="7040099" y="3422552"/>
                  </a:cubicBezTo>
                  <a:lnTo>
                    <a:pt x="7033235" y="3409989"/>
                  </a:lnTo>
                  <a:lnTo>
                    <a:pt x="7029448" y="3403942"/>
                  </a:lnTo>
                  <a:lnTo>
                    <a:pt x="7027973" y="3400360"/>
                  </a:lnTo>
                  <a:lnTo>
                    <a:pt x="7026411" y="3397501"/>
                  </a:lnTo>
                  <a:lnTo>
                    <a:pt x="7024537" y="3392018"/>
                  </a:lnTo>
                  <a:lnTo>
                    <a:pt x="7018786" y="3378055"/>
                  </a:lnTo>
                  <a:cubicBezTo>
                    <a:pt x="7012934" y="3359822"/>
                    <a:pt x="7009698" y="3339776"/>
                    <a:pt x="7009698" y="3318734"/>
                  </a:cubicBezTo>
                  <a:lnTo>
                    <a:pt x="7009698" y="3008513"/>
                  </a:lnTo>
                  <a:lnTo>
                    <a:pt x="6989250" y="3010574"/>
                  </a:lnTo>
                  <a:lnTo>
                    <a:pt x="3680362" y="3010574"/>
                  </a:lnTo>
                  <a:cubicBezTo>
                    <a:pt x="3475202" y="3010574"/>
                    <a:pt x="3308887" y="2844259"/>
                    <a:pt x="3308887" y="2639099"/>
                  </a:cubicBezTo>
                  <a:lnTo>
                    <a:pt x="3308888" y="2639094"/>
                  </a:lnTo>
                  <a:lnTo>
                    <a:pt x="3308888" y="742950"/>
                  </a:ln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gradFill>
              <a:gsLst>
                <a:gs pos="85500">
                  <a:schemeClr val="bg1">
                    <a:lumMod val="75000"/>
                  </a:schemeClr>
                </a:gs>
                <a:gs pos="71000">
                  <a:schemeClr val="bg1">
                    <a:lumMod val="95000"/>
                  </a:schemeClr>
                </a:gs>
                <a:gs pos="54000">
                  <a:schemeClr val="bg1">
                    <a:lumMod val="75000"/>
                  </a:schemeClr>
                </a:gs>
                <a:gs pos="37000">
                  <a:schemeClr val="bg1">
                    <a:lumMod val="95000"/>
                  </a:schemeClr>
                </a:gs>
                <a:gs pos="19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6000000" scaled="0"/>
            </a:gra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elaxedModerately"/>
              <a:lightRig rig="threePt" dir="t">
                <a:rot lat="0" lon="0" rev="0"/>
              </a:lightRig>
            </a:scene3d>
            <a:sp3d extrusionH="368300" prstMaterial="matte"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5"/>
          <p:cNvGrpSpPr>
            <a:grpSpLocks/>
          </p:cNvGrpSpPr>
          <p:nvPr/>
        </p:nvGrpSpPr>
        <p:grpSpPr bwMode="auto">
          <a:xfrm>
            <a:off x="107504" y="692696"/>
            <a:ext cx="3240360" cy="1728192"/>
            <a:chOff x="107174" y="2371708"/>
            <a:chExt cx="1417417" cy="1104425"/>
          </a:xfrm>
          <a:effectLst/>
        </p:grpSpPr>
        <p:sp>
          <p:nvSpPr>
            <p:cNvPr id="16" name="矩形 37"/>
            <p:cNvSpPr/>
            <p:nvPr/>
          </p:nvSpPr>
          <p:spPr>
            <a:xfrm>
              <a:off x="107174" y="2371708"/>
              <a:ext cx="1417417" cy="1104425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8A8472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zh-CN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174" y="2439061"/>
              <a:ext cx="1355850" cy="10348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2A727B"/>
                  </a:solidFill>
                  <a:latin typeface="Times New Roman" pitchFamily="18" charset="0"/>
                  <a:cs typeface="Times New Roman" pitchFamily="18" charset="0"/>
                </a:rPr>
                <a:t>Комплексный экзамен профессиональной направленности </a:t>
              </a:r>
            </a:p>
          </p:txBody>
        </p:sp>
      </p:grpSp>
      <p:sp>
        <p:nvSpPr>
          <p:cNvPr id="18" name="矩形 37"/>
          <p:cNvSpPr/>
          <p:nvPr/>
        </p:nvSpPr>
        <p:spPr bwMode="auto">
          <a:xfrm>
            <a:off x="5845857" y="4725144"/>
            <a:ext cx="3240360" cy="1728192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8A847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200" kern="0" dirty="0">
              <a:solidFill>
                <a:srgbClr val="4D4D4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3610" y="4717633"/>
            <a:ext cx="30106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A727B"/>
                </a:solidFill>
                <a:latin typeface="Times New Roman" pitchFamily="18" charset="0"/>
                <a:cs typeface="Times New Roman" pitchFamily="18" charset="0"/>
              </a:rPr>
              <a:t>ДЛЯ ВСЕХ КАТЕГОРИЙ ГРАЖДАН</a:t>
            </a:r>
          </a:p>
          <a:p>
            <a:endParaRPr lang="ru-RU" sz="2800" b="1" dirty="0">
              <a:solidFill>
                <a:srgbClr val="2A7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"/>
          <p:cNvCxnSpPr/>
          <p:nvPr/>
        </p:nvCxnSpPr>
        <p:spPr>
          <a:xfrm>
            <a:off x="1376612" y="0"/>
            <a:ext cx="0" cy="6858000"/>
          </a:xfrm>
          <a:prstGeom prst="line">
            <a:avLst/>
          </a:prstGeom>
          <a:ln w="19050">
            <a:solidFill>
              <a:srgbClr val="8A8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07504" y="1557837"/>
            <a:ext cx="2538216" cy="3167307"/>
            <a:chOff x="1287690" y="2316537"/>
            <a:chExt cx="1031459" cy="1585559"/>
          </a:xfrm>
        </p:grpSpPr>
        <p:sp>
          <p:nvSpPr>
            <p:cNvPr id="5" name="Flowchart: Decision 78"/>
            <p:cNvSpPr/>
            <p:nvPr/>
          </p:nvSpPr>
          <p:spPr>
            <a:xfrm>
              <a:off x="1287690" y="2316537"/>
              <a:ext cx="1031459" cy="1375279"/>
            </a:xfrm>
            <a:prstGeom prst="flowChartDecision">
              <a:avLst/>
            </a:prstGeom>
            <a:gradFill flip="none" rotWithShape="1">
              <a:gsLst>
                <a:gs pos="35000">
                  <a:srgbClr val="2A727B"/>
                </a:gs>
                <a:gs pos="100000">
                  <a:srgbClr val="2A727B"/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lowchart: Decision 79"/>
            <p:cNvSpPr/>
            <p:nvPr/>
          </p:nvSpPr>
          <p:spPr>
            <a:xfrm>
              <a:off x="1287690" y="2526817"/>
              <a:ext cx="103145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93"/>
            <p:cNvSpPr txBox="1"/>
            <p:nvPr/>
          </p:nvSpPr>
          <p:spPr>
            <a:xfrm>
              <a:off x="1306461" y="3086689"/>
              <a:ext cx="938167" cy="477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РГУ </a:t>
              </a:r>
              <a:r>
                <a:rPr lang="ru-RU" altLang="zh-CN" sz="2800" b="1" dirty="0" err="1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СоцТех</a:t>
              </a:r>
              <a:r>
                <a:rPr lang="ru-RU" altLang="zh-CN" sz="2800" b="1" dirty="0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</a:t>
              </a:r>
            </a:p>
            <a:p>
              <a:pPr algn="ctr"/>
              <a:r>
                <a:rPr lang="ru-RU" altLang="zh-CN" sz="2800" b="1" dirty="0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это</a:t>
              </a:r>
              <a:endParaRPr lang="zh-CN" altLang="en-US" sz="2800" b="1" dirty="0">
                <a:solidFill>
                  <a:srgbClr val="2A727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087965" y="1346363"/>
            <a:ext cx="5804657" cy="3881557"/>
            <a:chOff x="3667911" y="1793227"/>
            <a:chExt cx="4580341" cy="2522320"/>
          </a:xfrm>
        </p:grpSpPr>
        <p:sp>
          <p:nvSpPr>
            <p:cNvPr id="8" name="TextBox 7"/>
            <p:cNvSpPr txBox="1"/>
            <p:nvPr/>
          </p:nvSpPr>
          <p:spPr>
            <a:xfrm>
              <a:off x="3667911" y="1793227"/>
              <a:ext cx="3978759" cy="5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altLang="zh-CN" sz="1600" b="1" dirty="0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единственное </a:t>
              </a:r>
              <a:r>
                <a:rPr lang="ru-RU" altLang="zh-CN" sz="1600" b="1" dirty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в Российской Федерации </a:t>
              </a:r>
              <a:r>
                <a:rPr lang="ru-RU" altLang="zh-CN" sz="1600" b="1" dirty="0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образовательное учреждение </a:t>
              </a:r>
              <a:r>
                <a:rPr lang="ru-RU" altLang="zh-CN" sz="1600" b="1" dirty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инклюзивного высшего образования</a:t>
              </a:r>
              <a:endParaRPr lang="ru-RU" altLang="zh-CN" sz="1600" dirty="0">
                <a:solidFill>
                  <a:srgbClr val="2A727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TextBox 39"/>
            <p:cNvSpPr txBox="1"/>
            <p:nvPr/>
          </p:nvSpPr>
          <p:spPr>
            <a:xfrm>
              <a:off x="3699798" y="2469009"/>
              <a:ext cx="3978759" cy="5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altLang="zh-CN" sz="1600" b="1" dirty="0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федеральный экспертный, научный </a:t>
              </a:r>
              <a:r>
                <a:rPr lang="ru-RU" altLang="zh-CN" sz="1600" b="1" dirty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и </a:t>
              </a:r>
              <a:r>
                <a:rPr lang="ru-RU" altLang="zh-CN" sz="1600" b="1" dirty="0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методический центр </a:t>
              </a:r>
              <a:r>
                <a:rPr lang="ru-RU" altLang="zh-CN" sz="1600" b="1" dirty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в сфере социальных инноваций</a:t>
              </a:r>
              <a:r>
                <a:rPr lang="ru-RU" altLang="zh-CN" sz="1600" dirty="0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lang="ru-RU" altLang="zh-CN" sz="1600" dirty="0">
                <a:solidFill>
                  <a:srgbClr val="2A727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3"/>
            <p:cNvSpPr txBox="1"/>
            <p:nvPr/>
          </p:nvSpPr>
          <p:spPr>
            <a:xfrm>
              <a:off x="3699797" y="3240156"/>
              <a:ext cx="3978759" cy="38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altLang="zh-CN" sz="1600" b="1" dirty="0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координатор </a:t>
              </a:r>
              <a:r>
                <a:rPr lang="ru-RU" altLang="zh-CN" sz="1600" b="1" dirty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сети вузов в области инклюзивного образования</a:t>
              </a:r>
              <a:endParaRPr lang="ru-RU" altLang="zh-CN" sz="1600" dirty="0">
                <a:solidFill>
                  <a:srgbClr val="2A727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47"/>
            <p:cNvSpPr txBox="1"/>
            <p:nvPr/>
          </p:nvSpPr>
          <p:spPr>
            <a:xfrm>
              <a:off x="3702447" y="3895249"/>
              <a:ext cx="3978759" cy="38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altLang="zh-CN" sz="1600" b="1" dirty="0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надежный партнер </a:t>
              </a:r>
              <a:r>
                <a:rPr lang="ru-RU" altLang="zh-CN" sz="1600" b="1" dirty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учреждений системы социальной защиты и трудовой </a:t>
              </a:r>
              <a:r>
                <a:rPr lang="ru-RU" altLang="zh-CN" sz="1600" b="1" dirty="0" smtClean="0">
                  <a:solidFill>
                    <a:srgbClr val="2A727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занятости</a:t>
              </a:r>
              <a:endParaRPr lang="ru-RU" altLang="zh-CN" sz="1600" dirty="0">
                <a:solidFill>
                  <a:srgbClr val="2A727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0"/>
            <p:cNvCxnSpPr/>
            <p:nvPr/>
          </p:nvCxnSpPr>
          <p:spPr>
            <a:xfrm>
              <a:off x="3721917" y="2316536"/>
              <a:ext cx="452633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1"/>
            <p:cNvCxnSpPr/>
            <p:nvPr/>
          </p:nvCxnSpPr>
          <p:spPr>
            <a:xfrm>
              <a:off x="3721917" y="2983657"/>
              <a:ext cx="452633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2"/>
            <p:cNvCxnSpPr/>
            <p:nvPr/>
          </p:nvCxnSpPr>
          <p:spPr>
            <a:xfrm>
              <a:off x="3721917" y="3683844"/>
              <a:ext cx="452633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3"/>
            <p:cNvCxnSpPr/>
            <p:nvPr/>
          </p:nvCxnSpPr>
          <p:spPr>
            <a:xfrm>
              <a:off x="3721917" y="4315547"/>
              <a:ext cx="452633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18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2A727B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</a:t>
            </a:r>
            <a:endParaRPr lang="ru-RU" sz="3200" dirty="0">
              <a:solidFill>
                <a:srgbClr val="2A72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3600402" cy="2687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s://downloader.disk.yandex.ru/preview/961647779c15c6fe3426d9fd7234e6afc4b11e4cd88e0fae892ad38475271c60/65b11839/QihZvj4XHM__K9lJ_MBEY_z_RJo5jYZF0KaVjuTOZile81KxSRtUnqzBc8jwPaVyi7w6kRVeUGRdf0sRYrchMA%3D%3D?uid=0&amp;filename=IMG_0067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17" y="1052736"/>
            <a:ext cx="3602707" cy="2687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downloader.disk.yandex.ru/preview/4e9f12e47635ca1d7812246f99d22139c1294170a33611eff688a9d38503f4ab/65b11839/u87d8QRKebHKY88vPEdSn901K_wLEYrUhT3azfLJaSYpXHv56sKSei8TXemkTXoXpCuzw5GK_AesLFW30Sba4w%3D%3D?uid=0&amp;filename=IMG_0062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74181"/>
            <a:ext cx="3024336" cy="2687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1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885D9C24-CE9B-443F-BFF5-08E55477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76865"/>
          </a:xfrm>
          <a:prstGeom prst="rect">
            <a:avLst/>
          </a:pr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48336"/>
              </p:ext>
            </p:extLst>
          </p:nvPr>
        </p:nvGraphicFramePr>
        <p:xfrm>
          <a:off x="107504" y="908720"/>
          <a:ext cx="8856983" cy="5531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1109"/>
                <a:gridCol w="1507458"/>
                <a:gridCol w="1302515"/>
                <a:gridCol w="925901"/>
              </a:tblGrid>
              <a:tr h="331639">
                <a:tc rowSpan="2">
                  <a:txBody>
                    <a:bodyPr/>
                    <a:lstStyle/>
                    <a:p>
                      <a:pPr marL="651510" indent="-65151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1510" indent="-651510"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7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 (тыс. руб.)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 форма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форма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7B"/>
                    </a:solidFill>
                  </a:tcPr>
                </a:tc>
              </a:tr>
              <a:tr h="331639">
                <a:tc gridSpan="4"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72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9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01.03.02 Прикладная математика и информатика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211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</a:tr>
              <a:tr h="345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09.03.03 Прикладная информатика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222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</a:tr>
              <a:tr h="366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37.03.01 Психология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</a:tr>
              <a:tr h="3454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38.03.01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Экономика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</a:tr>
              <a:tr h="345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38.03.02 Менеджмент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</a:tr>
              <a:tr h="345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39.03.01 Социология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</a:tr>
              <a:tr h="345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40.03.01 Юриспруденция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</a:tr>
              <a:tr h="3454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42.03.02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Журналистика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</a:tr>
              <a:tr h="404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44.03.01 Педагогическое образование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(информатика)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</a:tr>
              <a:tr h="4501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44.03.01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Педагогическое образование (иностранный язык)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</a:tr>
              <a:tr h="4931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44.03.02 Психолого-педагогическое образование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52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216782"/>
              </p:ext>
            </p:extLst>
          </p:nvPr>
        </p:nvGraphicFramePr>
        <p:xfrm>
          <a:off x="107504" y="836712"/>
          <a:ext cx="8856983" cy="5544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1109"/>
                <a:gridCol w="1507458"/>
                <a:gridCol w="1302515"/>
                <a:gridCol w="925901"/>
              </a:tblGrid>
              <a:tr h="359055">
                <a:tc rowSpan="2">
                  <a:txBody>
                    <a:bodyPr/>
                    <a:lstStyle/>
                    <a:p>
                      <a:pPr marL="651510" indent="-65151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1510" indent="-651510"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подготовки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7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обучения (тыс. руб.)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очно-заочная форма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заочная форма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27B"/>
                    </a:solidFill>
                  </a:tcPr>
                </a:tc>
              </a:tr>
              <a:tr h="359055">
                <a:tc gridSpan="4">
                  <a:txBody>
                    <a:bodyPr/>
                    <a:lstStyle/>
                    <a:p>
                      <a:pPr marL="18034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72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32.04.01 Общественное здравоохранение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35" marR="42035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</a:tr>
              <a:tr h="374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37.04.01 Психология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35" marR="42035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</a:tr>
              <a:tr h="396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38.04.01 Экономика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35" marR="42035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</a:tr>
              <a:tr h="374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38.04.02 Менеджмент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35" marR="42035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</a:tr>
              <a:tr h="374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39.04.01 Социология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35" marR="42035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</a:tr>
              <a:tr h="374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40.04.01 Юриспруденция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35" marR="42035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</a:tr>
              <a:tr h="374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42.04.02 Журналистика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35" marR="42035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</a:tr>
              <a:tr h="374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44.04.01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Педагогическое образование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35" marR="42035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232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</a:tr>
              <a:tr h="527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44.04.03 Специальное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дефектологическое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35" marR="42035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8A8472"/>
                    </a:solidFill>
                  </a:tcPr>
                </a:tc>
              </a:tr>
              <a:tr h="527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49.04.02 Физическая культура для лиц с отклонениями в состоянии здоровья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035" marR="42035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2A727B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885D9C24-CE9B-443F-BFF5-08E55477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76865"/>
          </a:xfrm>
          <a:prstGeom prst="rect">
            <a:avLst/>
          </a:pr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9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572000" y="593304"/>
            <a:ext cx="0" cy="6264696"/>
          </a:xfrm>
          <a:prstGeom prst="line">
            <a:avLst/>
          </a:prstGeom>
          <a:ln w="19050" cmpd="sng">
            <a:solidFill>
              <a:srgbClr val="C03D0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1520" y="260648"/>
            <a:ext cx="41764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ПОДАЧИ ДОКУМЕНТОВ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60648"/>
            <a:ext cx="41764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ДОКУМЕНТОВ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24744"/>
            <a:ext cx="4176464" cy="1224136"/>
          </a:xfrm>
          <a:prstGeom prst="rect">
            <a:avLst/>
          </a:prstGeom>
          <a:noFill/>
          <a:ln>
            <a:solidFill>
              <a:srgbClr val="2A7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9148" y="1124744"/>
            <a:ext cx="4439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В УНИВЕРСИТЕТ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065" y="2491535"/>
            <a:ext cx="4176464" cy="1569187"/>
          </a:xfrm>
          <a:prstGeom prst="rect">
            <a:avLst/>
          </a:prstGeom>
          <a:noFill/>
          <a:ln>
            <a:solidFill>
              <a:srgbClr val="2A7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9148" y="2636912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В УНИВЕРСИТЕТ ЧЕРЕЗ ОПЕРАТОРОВ ПОЧТОВОЙ СВЯЗИ ОБЩЕГО ПОЛЬЗОВАНИЯ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148" y="4221088"/>
            <a:ext cx="4176464" cy="2487581"/>
          </a:xfrm>
          <a:prstGeom prst="rect">
            <a:avLst/>
          </a:prstGeom>
          <a:noFill/>
          <a:ln>
            <a:solidFill>
              <a:srgbClr val="2A7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733" y="4244355"/>
            <a:ext cx="42291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В УНИВЕРСИТЕТ В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ФОРМЕ ПОСРЕДСТВОМ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ИНФОРМАЦИОННОЙ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УНИВЕРСИТЕТА,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ПОСРЕДСТВОМ ЕПГУ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44" y="5277161"/>
            <a:ext cx="1739688" cy="4889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66" y="2636912"/>
            <a:ext cx="723203" cy="7071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88" y="1556792"/>
            <a:ext cx="661861" cy="6224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14876" y="1142984"/>
            <a:ext cx="4152106" cy="846020"/>
          </a:xfrm>
          <a:prstGeom prst="rect">
            <a:avLst/>
          </a:prstGeom>
          <a:noFill/>
          <a:ln>
            <a:solidFill>
              <a:srgbClr val="8A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2143116"/>
            <a:ext cx="4152106" cy="543365"/>
          </a:xfrm>
          <a:prstGeom prst="rect">
            <a:avLst/>
          </a:prstGeom>
          <a:noFill/>
          <a:ln>
            <a:solidFill>
              <a:srgbClr val="8A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ОБ ОБРАЗОВАНИИ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4876" y="2786058"/>
            <a:ext cx="4152106" cy="543365"/>
          </a:xfrm>
          <a:prstGeom prst="rect">
            <a:avLst/>
          </a:prstGeom>
          <a:noFill/>
          <a:ln>
            <a:solidFill>
              <a:srgbClr val="8A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3429000"/>
            <a:ext cx="4152106" cy="723116"/>
          </a:xfrm>
          <a:prstGeom prst="rect">
            <a:avLst/>
          </a:prstGeom>
          <a:noFill/>
          <a:ln>
            <a:solidFill>
              <a:srgbClr val="8A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ЛЬГОТЫ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4286256"/>
            <a:ext cx="4143404" cy="1415772"/>
          </a:xfrm>
          <a:prstGeom prst="rect">
            <a:avLst/>
          </a:prstGeom>
          <a:noFill/>
          <a:ln w="28575">
            <a:solidFill>
              <a:srgbClr val="8A847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ИНЫЕ ДОКУМЕНТЫ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(документы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фамилии,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и др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14877" y="5786454"/>
            <a:ext cx="4143404" cy="543365"/>
          </a:xfrm>
          <a:prstGeom prst="rect">
            <a:avLst/>
          </a:prstGeom>
          <a:noFill/>
          <a:ln>
            <a:solidFill>
              <a:srgbClr val="8A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ФОТОГРАФИИ РАЗМЕРОМ 3×4 СМ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4877" y="6429397"/>
            <a:ext cx="4143404" cy="428604"/>
          </a:xfrm>
          <a:prstGeom prst="rect">
            <a:avLst/>
          </a:prstGeom>
          <a:noFill/>
          <a:ln>
            <a:solidFill>
              <a:srgbClr val="8A8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 086-У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5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7"/>
          <p:cNvSpPr/>
          <p:nvPr/>
        </p:nvSpPr>
        <p:spPr>
          <a:xfrm rot="2700000">
            <a:off x="4126729" y="508361"/>
            <a:ext cx="349797" cy="299872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任意多边形 40"/>
          <p:cNvSpPr/>
          <p:nvPr/>
        </p:nvSpPr>
        <p:spPr>
          <a:xfrm rot="18900000" flipH="1">
            <a:off x="4828022" y="1471205"/>
            <a:ext cx="304999" cy="446348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8A8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grpSp>
        <p:nvGrpSpPr>
          <p:cNvPr id="2" name="组合 86"/>
          <p:cNvGrpSpPr/>
          <p:nvPr/>
        </p:nvGrpSpPr>
        <p:grpSpPr>
          <a:xfrm>
            <a:off x="4357689" y="142852"/>
            <a:ext cx="1143009" cy="1071571"/>
            <a:chOff x="5613944" y="1340768"/>
            <a:chExt cx="920788" cy="920788"/>
          </a:xfrm>
          <a:solidFill>
            <a:srgbClr val="2A727B"/>
          </a:solidFill>
        </p:grpSpPr>
        <p:sp>
          <p:nvSpPr>
            <p:cNvPr id="10" name="椭圆 23"/>
            <p:cNvSpPr/>
            <p:nvPr/>
          </p:nvSpPr>
          <p:spPr>
            <a:xfrm>
              <a:off x="5613944" y="1340768"/>
              <a:ext cx="920788" cy="920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5715936" y="1586311"/>
              <a:ext cx="697330" cy="423150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altLang="zh-CN" sz="3200" spc="3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16.05</a:t>
              </a:r>
              <a:endParaRPr lang="zh-CN" altLang="en-US" sz="3200" spc="3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34" name="TextBox 19"/>
          <p:cNvSpPr txBox="1"/>
          <p:nvPr/>
        </p:nvSpPr>
        <p:spPr>
          <a:xfrm>
            <a:off x="71406" y="285728"/>
            <a:ext cx="35282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altLang="zh-CN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начало приема документов лично в ПК</a:t>
            </a:r>
            <a:endParaRPr lang="en-US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5429256" y="1285860"/>
            <a:ext cx="29389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altLang="zh-CN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начало приема документов через ГОСУСЛУГИ</a:t>
            </a:r>
            <a:endParaRPr lang="en-US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8" name="TextBox 19"/>
          <p:cNvSpPr txBox="1"/>
          <p:nvPr/>
        </p:nvSpPr>
        <p:spPr>
          <a:xfrm>
            <a:off x="71406" y="2428867"/>
            <a:ext cx="345683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приема документов для поступающих по результатам вступительных испытаний, проводимых  (внутренние испытания, творческие вступительные испытания), на бюджетные места</a:t>
            </a:r>
            <a:endParaRPr lang="en-US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9"/>
          <p:cNvSpPr txBox="1"/>
          <p:nvPr/>
        </p:nvSpPr>
        <p:spPr>
          <a:xfrm>
            <a:off x="5857884" y="3857631"/>
            <a:ext cx="293894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приема документов для поступающих по результатам ЕГЭ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бюджетные места</a:t>
            </a:r>
          </a:p>
        </p:txBody>
      </p:sp>
      <p:sp>
        <p:nvSpPr>
          <p:cNvPr id="42" name="TextBox 19"/>
          <p:cNvSpPr txBox="1"/>
          <p:nvPr/>
        </p:nvSpPr>
        <p:spPr>
          <a:xfrm>
            <a:off x="585830" y="5379885"/>
            <a:ext cx="311161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приема документов для поступающих на места по договору об оказании платных образовательных услуг</a:t>
            </a:r>
            <a:endParaRPr lang="zh-CN" altLang="en-US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任意多边形 37"/>
          <p:cNvSpPr/>
          <p:nvPr/>
        </p:nvSpPr>
        <p:spPr>
          <a:xfrm rot="2700000">
            <a:off x="4182255" y="2877119"/>
            <a:ext cx="349797" cy="299872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任意多边形 40"/>
          <p:cNvSpPr/>
          <p:nvPr/>
        </p:nvSpPr>
        <p:spPr>
          <a:xfrm rot="18900000" flipH="1">
            <a:off x="5093662" y="4144689"/>
            <a:ext cx="304999" cy="446348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8A8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任意多边形 37"/>
          <p:cNvSpPr/>
          <p:nvPr/>
        </p:nvSpPr>
        <p:spPr>
          <a:xfrm rot="2700000">
            <a:off x="4323100" y="5783945"/>
            <a:ext cx="349797" cy="299872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Прямоугольник 26"/>
          <p:cNvSpPr/>
          <p:nvPr/>
        </p:nvSpPr>
        <p:spPr>
          <a:xfrm>
            <a:off x="8858280" y="0"/>
            <a:ext cx="285720" cy="6858000"/>
          </a:xfrm>
          <a:prstGeom prst="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vert="vert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БАКАЛАВРИАТ</a:t>
            </a:r>
            <a:endParaRPr lang="ru-RU" sz="1867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28" name="组合 86"/>
          <p:cNvGrpSpPr/>
          <p:nvPr/>
        </p:nvGrpSpPr>
        <p:grpSpPr>
          <a:xfrm>
            <a:off x="4357154" y="2428728"/>
            <a:ext cx="1143009" cy="1071571"/>
            <a:chOff x="5613944" y="1340768"/>
            <a:chExt cx="920788" cy="920788"/>
          </a:xfrm>
          <a:solidFill>
            <a:srgbClr val="2A727B"/>
          </a:solidFill>
        </p:grpSpPr>
        <p:sp>
          <p:nvSpPr>
            <p:cNvPr id="29" name="椭圆 23"/>
            <p:cNvSpPr/>
            <p:nvPr/>
          </p:nvSpPr>
          <p:spPr>
            <a:xfrm>
              <a:off x="5613944" y="1340768"/>
              <a:ext cx="920788" cy="920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TextBox 20"/>
            <p:cNvSpPr txBox="1"/>
            <p:nvPr/>
          </p:nvSpPr>
          <p:spPr>
            <a:xfrm>
              <a:off x="5691401" y="1586311"/>
              <a:ext cx="746401" cy="423150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altLang="zh-CN" sz="3200" spc="3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20.07</a:t>
              </a:r>
              <a:endParaRPr lang="zh-CN" altLang="en-US" sz="3200" spc="3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35" name="组合 87"/>
          <p:cNvGrpSpPr/>
          <p:nvPr/>
        </p:nvGrpSpPr>
        <p:grpSpPr>
          <a:xfrm>
            <a:off x="4089043" y="3933056"/>
            <a:ext cx="1150507" cy="1062451"/>
            <a:chOff x="5613944" y="2348233"/>
            <a:chExt cx="920788" cy="920788"/>
          </a:xfrm>
          <a:solidFill>
            <a:srgbClr val="8A8472"/>
          </a:solidFill>
        </p:grpSpPr>
        <p:sp>
          <p:nvSpPr>
            <p:cNvPr id="37" name="椭圆 41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5679225" y="2605867"/>
              <a:ext cx="783373" cy="42678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32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25.07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43" name="组合 86"/>
          <p:cNvGrpSpPr/>
          <p:nvPr/>
        </p:nvGrpSpPr>
        <p:grpSpPr>
          <a:xfrm>
            <a:off x="4498002" y="5374397"/>
            <a:ext cx="1143009" cy="1071571"/>
            <a:chOff x="5613944" y="1340768"/>
            <a:chExt cx="920788" cy="920788"/>
          </a:xfrm>
          <a:solidFill>
            <a:srgbClr val="2A727B"/>
          </a:solidFill>
        </p:grpSpPr>
        <p:sp>
          <p:nvSpPr>
            <p:cNvPr id="44" name="椭圆 23"/>
            <p:cNvSpPr/>
            <p:nvPr/>
          </p:nvSpPr>
          <p:spPr>
            <a:xfrm>
              <a:off x="5613944" y="1340768"/>
              <a:ext cx="920788" cy="920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5" name="TextBox 20"/>
            <p:cNvSpPr txBox="1"/>
            <p:nvPr/>
          </p:nvSpPr>
          <p:spPr>
            <a:xfrm>
              <a:off x="5680426" y="1586311"/>
              <a:ext cx="768354" cy="423150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altLang="zh-CN" sz="3200" spc="3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20.08</a:t>
              </a:r>
              <a:endParaRPr lang="zh-CN" altLang="en-US" sz="3200" spc="3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9" name="组合 87"/>
          <p:cNvGrpSpPr/>
          <p:nvPr/>
        </p:nvGrpSpPr>
        <p:grpSpPr>
          <a:xfrm>
            <a:off x="3802042" y="1214421"/>
            <a:ext cx="1150507" cy="1062451"/>
            <a:chOff x="5613944" y="2348233"/>
            <a:chExt cx="920788" cy="920788"/>
          </a:xfrm>
          <a:solidFill>
            <a:srgbClr val="8A8472"/>
          </a:solidFill>
        </p:grpSpPr>
        <p:sp>
          <p:nvSpPr>
            <p:cNvPr id="15" name="椭圆 41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5679225" y="2605867"/>
              <a:ext cx="783373" cy="42678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32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20.06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136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7"/>
          <p:cNvSpPr/>
          <p:nvPr/>
        </p:nvSpPr>
        <p:spPr>
          <a:xfrm rot="2700000">
            <a:off x="4126729" y="508361"/>
            <a:ext cx="349797" cy="299872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任意多边形 40"/>
          <p:cNvSpPr/>
          <p:nvPr/>
        </p:nvSpPr>
        <p:spPr>
          <a:xfrm rot="18900000" flipH="1">
            <a:off x="4828022" y="1471205"/>
            <a:ext cx="304999" cy="446348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8A8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TextBox 19"/>
          <p:cNvSpPr txBox="1"/>
          <p:nvPr/>
        </p:nvSpPr>
        <p:spPr>
          <a:xfrm>
            <a:off x="71406" y="285731"/>
            <a:ext cx="35282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altLang="zh-CN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начало приема документов</a:t>
            </a:r>
            <a:endParaRPr lang="en-US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5429256" y="1285863"/>
            <a:ext cx="293894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завершение приема документов от поступающих (очная,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очно-заочная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форма)</a:t>
            </a:r>
            <a:endParaRPr lang="en-US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8" name="TextBox 19"/>
          <p:cNvSpPr txBox="1"/>
          <p:nvPr/>
        </p:nvSpPr>
        <p:spPr>
          <a:xfrm>
            <a:off x="0" y="2571744"/>
            <a:ext cx="34568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завершение приема документов от поступающих(заочная форма)</a:t>
            </a:r>
            <a:endParaRPr lang="en-US" altLang="zh-CN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0" name="TextBox 19"/>
          <p:cNvSpPr txBox="1"/>
          <p:nvPr/>
        </p:nvSpPr>
        <p:spPr>
          <a:xfrm>
            <a:off x="5857884" y="3857631"/>
            <a:ext cx="293894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приема оригинала документов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(очная,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очно-заочная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форма)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585830" y="5379886"/>
            <a:ext cx="311161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приема документов для поступающих </a:t>
            </a:r>
          </a:p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(заочная форма)</a:t>
            </a:r>
          </a:p>
        </p:txBody>
      </p:sp>
      <p:sp>
        <p:nvSpPr>
          <p:cNvPr id="33" name="任意多边形 37"/>
          <p:cNvSpPr/>
          <p:nvPr/>
        </p:nvSpPr>
        <p:spPr>
          <a:xfrm rot="2700000">
            <a:off x="4182255" y="2877119"/>
            <a:ext cx="349797" cy="299872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任意多边形 40"/>
          <p:cNvSpPr/>
          <p:nvPr/>
        </p:nvSpPr>
        <p:spPr>
          <a:xfrm rot="18900000" flipH="1">
            <a:off x="5093662" y="4144689"/>
            <a:ext cx="304999" cy="446348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8A8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任意多边形 37"/>
          <p:cNvSpPr/>
          <p:nvPr/>
        </p:nvSpPr>
        <p:spPr>
          <a:xfrm rot="2700000">
            <a:off x="4323100" y="5783945"/>
            <a:ext cx="349797" cy="299872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2A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Прямоугольник 26"/>
          <p:cNvSpPr/>
          <p:nvPr/>
        </p:nvSpPr>
        <p:spPr>
          <a:xfrm>
            <a:off x="8858280" y="0"/>
            <a:ext cx="285720" cy="6858000"/>
          </a:xfrm>
          <a:prstGeom prst="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vert="vert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МАГИСТРАТУРА</a:t>
            </a:r>
            <a:endParaRPr lang="ru-RU" sz="1867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2" name="组合 86"/>
          <p:cNvGrpSpPr/>
          <p:nvPr/>
        </p:nvGrpSpPr>
        <p:grpSpPr>
          <a:xfrm>
            <a:off x="4357689" y="142852"/>
            <a:ext cx="1143009" cy="1071571"/>
            <a:chOff x="5613944" y="1340768"/>
            <a:chExt cx="920788" cy="920788"/>
          </a:xfrm>
          <a:solidFill>
            <a:srgbClr val="2A727B"/>
          </a:solidFill>
        </p:grpSpPr>
        <p:sp>
          <p:nvSpPr>
            <p:cNvPr id="10" name="椭圆 23"/>
            <p:cNvSpPr/>
            <p:nvPr/>
          </p:nvSpPr>
          <p:spPr>
            <a:xfrm>
              <a:off x="5613944" y="1340768"/>
              <a:ext cx="920788" cy="920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5695432" y="1586311"/>
              <a:ext cx="763189" cy="423150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altLang="zh-CN" sz="3200" spc="3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04.03</a:t>
              </a:r>
              <a:endParaRPr lang="zh-CN" altLang="en-US" sz="3200" spc="3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3" name="组合 87"/>
          <p:cNvGrpSpPr/>
          <p:nvPr/>
        </p:nvGrpSpPr>
        <p:grpSpPr>
          <a:xfrm>
            <a:off x="3786186" y="1214421"/>
            <a:ext cx="1150507" cy="1062451"/>
            <a:chOff x="5613944" y="2348233"/>
            <a:chExt cx="920788" cy="920788"/>
          </a:xfrm>
          <a:solidFill>
            <a:srgbClr val="8A8472"/>
          </a:solidFill>
        </p:grpSpPr>
        <p:sp>
          <p:nvSpPr>
            <p:cNvPr id="15" name="椭圆 41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5679225" y="2605868"/>
              <a:ext cx="783373" cy="42678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32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16.08</a:t>
              </a:r>
            </a:p>
          </p:txBody>
        </p:sp>
      </p:grpSp>
      <p:grpSp>
        <p:nvGrpSpPr>
          <p:cNvPr id="6" name="组合 86"/>
          <p:cNvGrpSpPr/>
          <p:nvPr/>
        </p:nvGrpSpPr>
        <p:grpSpPr>
          <a:xfrm>
            <a:off x="4357154" y="2428728"/>
            <a:ext cx="1143009" cy="1071571"/>
            <a:chOff x="5613944" y="1340768"/>
            <a:chExt cx="920788" cy="920788"/>
          </a:xfrm>
          <a:solidFill>
            <a:srgbClr val="2A727B"/>
          </a:solidFill>
        </p:grpSpPr>
        <p:sp>
          <p:nvSpPr>
            <p:cNvPr id="29" name="椭圆 23"/>
            <p:cNvSpPr/>
            <p:nvPr/>
          </p:nvSpPr>
          <p:spPr>
            <a:xfrm>
              <a:off x="5613944" y="1340768"/>
              <a:ext cx="920788" cy="920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TextBox 20"/>
            <p:cNvSpPr txBox="1"/>
            <p:nvPr/>
          </p:nvSpPr>
          <p:spPr>
            <a:xfrm>
              <a:off x="5691401" y="1586311"/>
              <a:ext cx="701204" cy="423150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altLang="zh-CN" sz="3200" spc="3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13.09</a:t>
              </a:r>
              <a:endParaRPr lang="zh-CN" altLang="en-US" sz="3200" spc="3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7" name="组合 87"/>
          <p:cNvGrpSpPr/>
          <p:nvPr/>
        </p:nvGrpSpPr>
        <p:grpSpPr>
          <a:xfrm>
            <a:off x="4089043" y="3933056"/>
            <a:ext cx="1150507" cy="1062451"/>
            <a:chOff x="5613944" y="2348233"/>
            <a:chExt cx="920788" cy="920788"/>
          </a:xfrm>
          <a:solidFill>
            <a:srgbClr val="8A8472"/>
          </a:solidFill>
        </p:grpSpPr>
        <p:sp>
          <p:nvSpPr>
            <p:cNvPr id="37" name="椭圆 41"/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9" name="TextBox 20"/>
            <p:cNvSpPr txBox="1"/>
            <p:nvPr/>
          </p:nvSpPr>
          <p:spPr>
            <a:xfrm>
              <a:off x="5679225" y="2605867"/>
              <a:ext cx="783373" cy="42678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altLang="zh-CN" sz="32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29.08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8" name="组合 86"/>
          <p:cNvGrpSpPr/>
          <p:nvPr/>
        </p:nvGrpSpPr>
        <p:grpSpPr>
          <a:xfrm>
            <a:off x="4498002" y="5374397"/>
            <a:ext cx="1143009" cy="1071571"/>
            <a:chOff x="5613944" y="1340768"/>
            <a:chExt cx="920788" cy="920788"/>
          </a:xfrm>
          <a:solidFill>
            <a:srgbClr val="2A727B"/>
          </a:solidFill>
        </p:grpSpPr>
        <p:sp>
          <p:nvSpPr>
            <p:cNvPr id="44" name="椭圆 23"/>
            <p:cNvSpPr/>
            <p:nvPr/>
          </p:nvSpPr>
          <p:spPr>
            <a:xfrm>
              <a:off x="5613944" y="1340768"/>
              <a:ext cx="920788" cy="920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5" name="TextBox 20"/>
            <p:cNvSpPr txBox="1"/>
            <p:nvPr/>
          </p:nvSpPr>
          <p:spPr>
            <a:xfrm>
              <a:off x="5680426" y="1586311"/>
              <a:ext cx="743818" cy="423150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altLang="zh-CN" sz="3200" spc="300" dirty="0" smtClean="0">
                  <a:solidFill>
                    <a:schemeClr val="bg1">
                      <a:lumMod val="95000"/>
                    </a:schemeClr>
                  </a:solidFill>
                  <a:latin typeface="Agency FB" panose="020B0503020202020204" pitchFamily="34" charset="0"/>
                  <a:ea typeface="微软雅黑" pitchFamily="34" charset="-122"/>
                </a:rPr>
                <a:t>27.09</a:t>
              </a:r>
              <a:endParaRPr lang="zh-CN" altLang="en-US" sz="3200" spc="300" dirty="0">
                <a:solidFill>
                  <a:schemeClr val="bg1">
                    <a:lumMod val="95000"/>
                  </a:schemeClr>
                </a:solidFill>
                <a:latin typeface="Agency FB" panose="020B0503020202020204" pitchFamily="34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263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3E58F3-09C3-4E6A-9A16-116A85E6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8964"/>
            <a:ext cx="3205550" cy="88950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3600" b="1" dirty="0">
                <a:solidFill>
                  <a:srgbClr val="2A727B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ОБЩЕЖИТИЕ</a:t>
            </a:r>
            <a:r>
              <a:rPr lang="ru-RU" sz="2700" dirty="0">
                <a:solidFill>
                  <a:srgbClr val="111E6C"/>
                </a:solidFill>
              </a:rPr>
              <a:t/>
            </a:r>
            <a:br>
              <a:rPr lang="ru-RU" sz="2700" dirty="0">
                <a:solidFill>
                  <a:srgbClr val="111E6C"/>
                </a:solidFill>
              </a:rPr>
            </a:b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1800" dirty="0">
                <a:solidFill>
                  <a:prstClr val="black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18964"/>
            <a:ext cx="2909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endParaRPr lang="ru-RU" sz="3200" b="1" dirty="0">
              <a:solidFill>
                <a:srgbClr val="2A72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2913"/>
            <a:ext cx="3199724" cy="2672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48" y="923712"/>
            <a:ext cx="2565151" cy="2279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https://downloader.disk.yandex.ru/preview/c6cf46d70fbdf61e25baee26b44ed6e3478ec386eefc7d51e33eec6feb6de2e3/65b1183b/Lvd6tQEiXI8p8fA2qvQB6KBHtnO-4Lov03SWtpeFIv4__VTMmMYK5RzOuNayApb3NciXMWxK8og5TIt_U-pwxQ%3D%3D?uid=0&amp;filename=IMG_0098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29" y="2303550"/>
            <a:ext cx="2488127" cy="2210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Скругленная соединительная линия 3"/>
          <p:cNvCxnSpPr/>
          <p:nvPr/>
        </p:nvCxnSpPr>
        <p:spPr>
          <a:xfrm rot="16200000" flipH="1">
            <a:off x="725094" y="1094261"/>
            <a:ext cx="1285101" cy="504056"/>
          </a:xfrm>
          <a:prstGeom prst="curvedConnector3">
            <a:avLst/>
          </a:prstGeom>
          <a:ln w="44450">
            <a:solidFill>
              <a:srgbClr val="2A727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кругленная соединительная линия 6"/>
          <p:cNvCxnSpPr/>
          <p:nvPr/>
        </p:nvCxnSpPr>
        <p:spPr>
          <a:xfrm rot="5400000">
            <a:off x="6377721" y="986249"/>
            <a:ext cx="1141086" cy="576064"/>
          </a:xfrm>
          <a:prstGeom prst="curvedConnector3">
            <a:avLst/>
          </a:prstGeom>
          <a:ln w="41275">
            <a:solidFill>
              <a:srgbClr val="2A727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s://downloader.disk.yandex.ru/preview/d9e0278b0ccad567d8313baf27f8f306aac47bbe16b662bfa807880acc54d85f/65b1183b/lQwSsECAkOBOCYbrNONvLQpx_CxO13DetcTtYJKbVOhLnrmNgxOxLEWHW9czFJI3OXISoedqm5blDhSn4OJQxw%3D%3D?uid=0&amp;filename=IMG_0097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48" y="4653136"/>
            <a:ext cx="2808358" cy="1983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09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9544" y="933415"/>
            <a:ext cx="311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downloader.disk.yandex.ru/preview/4e9f12e47635ca1d7812246f99d22139c1294170a33611eff688a9d38503f4ab/65b11839/u87d8QRKebHKY88vPEdSn901K_wLEYrUhT3azfLJaSYpXHv56sKSei8TXemkTXoXpCuzw5GK_AesLFW30Sba4w%3D%3D?uid=0&amp;filename=IMG_0062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8" y="298285"/>
            <a:ext cx="2859237" cy="2540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ownloader.disk.yandex.ru/preview/c9533926bcf88e48fb8a5f360fbde4e0612ac3b70a5002dca90eb74fa567896f/65b1183b/ojVfmwCGreaVkJlV3yyMAGqhVio-VPAHpqWQSY3UDJSQvv381cYyZIBxNPR0MLqaZ_wG2Zn2x7yv3R51GvoJQQ%3D%3D?uid=0&amp;filename=IMG_0125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20" y="1302748"/>
            <a:ext cx="2352160" cy="4190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ownloader.disk.yandex.ru/preview/605b06ff8e92a3289730df421c420bb8afc8952702833e00ff24744776873095/65b11839/LHJfDR7277i3_gwEPTjHgBJhXNVF5rp3UZbOaRyyS7ZnJvSq1IhAlqA_S6BjBooFhBIN9LqJLQNrdeAiSMyDvQ%3D%3D?uid=0&amp;filename=IMG_0066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" y="3669372"/>
            <a:ext cx="2859237" cy="2608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ownloader.disk.yandex.ru/preview/b0dff37e6e918d32943f44ef849836ed82ba37edce0ce877c1f5e10014bb866b/65b13e83/bImUmwUBSACB0tXVIUxkAXbgzcy4TMm1cTKQOlGSRByeU98f5AyAvy9BqLZmt6t3FykIjIzv4M-XJnOr7-H9MQ%3D%3D?uid=0&amp;filename=IMG_0134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11" y="298286"/>
            <a:ext cx="3020009" cy="2540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downloader.disk.yandex.ru/preview/961647779c15c6fe3426d9fd7234e6afc4b11e4cd88e0fae892ad38475271c60/65b11839/QihZvj4XHM__K9lJ_MBEY_z_RJo5jYZF0KaVjuTOZile81KxSRtUnqzBc8jwPaVyi7w6kRVeUGRdf0sRYrchMA%3D%3D?uid=0&amp;filename=IMG_0067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11" y="3669372"/>
            <a:ext cx="3020009" cy="2608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50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3E58F3-09C3-4E6A-9A16-116A85E6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7035"/>
            <a:ext cx="7492388" cy="83163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УЧЕБНО-СПОРТИВНЫЙ КОМПЛЕКС</a:t>
            </a:r>
            <a:r>
              <a:rPr lang="ru-RU" sz="3200" dirty="0">
                <a:solidFill>
                  <a:prstClr val="black"/>
                </a:solidFill>
                <a:latin typeface="+mn-lt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+mn-lt"/>
              </a:rPr>
            </a:br>
            <a:r>
              <a:rPr lang="ru-RU" sz="1800" dirty="0">
                <a:solidFill>
                  <a:prstClr val="black"/>
                </a:solidFill>
                <a:latin typeface="Calibri" panose="020F0502020204030204"/>
              </a:rPr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394"/>
            <a:ext cx="401912" cy="5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downloader.disk.yandex.ru/preview/0368ebbdaaf12d1662791ec1b86374bdf2db6de02576169faa8215e7cacff938/65b11839/OpJe4k4Buk5W6Vw-doH8k_kFn6UlguNgEMs-ldBLReHMvl38iFQx1RQWIM83ImnzIc6z64j4-aVkBP5_ZuR39g%3D%3D?uid=0&amp;filename=IMG_0079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143380"/>
            <a:ext cx="3357586" cy="2541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ownloader.disk.yandex.ru/preview/799cd68d5a926bfd9e29bd0807fd1b2080b8700b4d2443599a61c2e40d835886/65b11839/6lMtWRyKXRzFYU2o1Otog7OdPpqjtCbC7iAReTSGbgWPDUIoo6vsQzIA0A8pp35rmfmVXQ1dzfqgKMwybmXABg%3D%3D?uid=0&amp;filename=IMG_0086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3357586" cy="2983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ownloader.disk.yandex.ru/preview/d0bf969708afb8c347d059eed23bec4841af8a60848a9dc31afb3a6c3aace24a/65b11839/tyYL12tvPP_VNhuOZhrv1ZN0P09O6JhUUFsawIraVP0Ti90IfjmnpxbShG42kFxDR1JI_CBse1qrhDbe9DEUyQ%3D%3D?uid=0&amp;filename=IMG_0081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3571900" cy="5286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2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>
            <a:grpSpLocks/>
          </p:cNvGrpSpPr>
          <p:nvPr/>
        </p:nvGrpSpPr>
        <p:grpSpPr bwMode="auto">
          <a:xfrm>
            <a:off x="428596" y="1214422"/>
            <a:ext cx="3560667" cy="4087968"/>
            <a:chOff x="1222375" y="1492250"/>
            <a:chExt cx="2754313" cy="2752725"/>
          </a:xfrm>
          <a:gradFill>
            <a:gsLst>
              <a:gs pos="35000">
                <a:srgbClr val="2A727B">
                  <a:alpha val="89000"/>
                </a:srgbClr>
              </a:gs>
              <a:gs pos="100000">
                <a:srgbClr val="8A8472"/>
              </a:gs>
            </a:gsLst>
            <a:lin ang="18900000" scaled="1"/>
          </a:gradFill>
        </p:grpSpPr>
        <p:grpSp>
          <p:nvGrpSpPr>
            <p:cNvPr id="3" name="组合 1"/>
            <p:cNvGrpSpPr>
              <a:grpSpLocks/>
            </p:cNvGrpSpPr>
            <p:nvPr/>
          </p:nvGrpSpPr>
          <p:grpSpPr bwMode="auto">
            <a:xfrm>
              <a:off x="1222375" y="1492250"/>
              <a:ext cx="2754313" cy="2752725"/>
              <a:chOff x="817310" y="2201172"/>
              <a:chExt cx="3060000" cy="3060000"/>
            </a:xfrm>
            <a:grpFill/>
          </p:grpSpPr>
          <p:sp>
            <p:nvSpPr>
              <p:cNvPr id="7" name="椭圆 2"/>
              <p:cNvSpPr>
                <a:spLocks noChangeAspect="1"/>
              </p:cNvSpPr>
              <p:nvPr/>
            </p:nvSpPr>
            <p:spPr>
              <a:xfrm>
                <a:off x="817310" y="2201172"/>
                <a:ext cx="3060000" cy="3060000"/>
              </a:xfrm>
              <a:prstGeom prst="ellipse">
                <a:avLst/>
              </a:prstGeom>
              <a:grp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2000"/>
              </a:p>
            </p:txBody>
          </p:sp>
          <p:sp>
            <p:nvSpPr>
              <p:cNvPr id="8" name="椭圆 3"/>
              <p:cNvSpPr>
                <a:spLocks noChangeAspect="1"/>
              </p:cNvSpPr>
              <p:nvPr/>
            </p:nvSpPr>
            <p:spPr bwMode="auto">
              <a:xfrm>
                <a:off x="1051881" y="2435878"/>
                <a:ext cx="2590858" cy="2590588"/>
              </a:xfrm>
              <a:prstGeom prst="ellipse">
                <a:avLst/>
              </a:prstGeom>
              <a:grpFill/>
              <a:ln w="76200" algn="ctr">
                <a:solidFill>
                  <a:srgbClr val="595959">
                    <a:alpha val="25098"/>
                  </a:srgb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zh-CN" altLang="en-US" sz="200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1609195" y="2406233"/>
              <a:ext cx="1934102" cy="10569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chemeClr val="bg1"/>
                  </a:solidFill>
                  <a:latin typeface="Manrope Medium"/>
                  <a:ea typeface="Manrope Medium"/>
                  <a:cs typeface="Manrope Medium"/>
                  <a:sym typeface="Manrope Medium"/>
                </a:rPr>
                <a:t>Молодежная, социальная и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Manrope Medium"/>
                  <a:ea typeface="Manrope Medium"/>
                  <a:cs typeface="Manrope Medium"/>
                  <a:sym typeface="Manrope Medium"/>
                </a:rPr>
                <a:t>информацион-ная</a:t>
              </a:r>
              <a:r>
                <a:rPr lang="ru-RU" sz="2400" b="1" dirty="0" smtClean="0">
                  <a:solidFill>
                    <a:schemeClr val="bg1"/>
                  </a:solidFill>
                  <a:latin typeface="Manrope Medium"/>
                  <a:ea typeface="Manrope Medium"/>
                  <a:cs typeface="Manrope Medium"/>
                  <a:sym typeface="Manrope Medium"/>
                </a:rPr>
                <a:t> политика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矩形 6"/>
          <p:cNvSpPr>
            <a:spLocks/>
          </p:cNvSpPr>
          <p:nvPr/>
        </p:nvSpPr>
        <p:spPr bwMode="auto">
          <a:xfrm>
            <a:off x="3538412" y="1449788"/>
            <a:ext cx="4615749" cy="547499"/>
          </a:xfrm>
          <a:prstGeom prst="rect">
            <a:avLst/>
          </a:prstGeom>
          <a:solidFill>
            <a:srgbClr val="2A727B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altLang="zh-C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СТУДЕНЧЕСКИХ КЛУБОВ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5"/>
          <p:cNvSpPr>
            <a:spLocks/>
          </p:cNvSpPr>
          <p:nvPr/>
        </p:nvSpPr>
        <p:spPr bwMode="auto">
          <a:xfrm>
            <a:off x="4214810" y="3000372"/>
            <a:ext cx="4572032" cy="857256"/>
          </a:xfrm>
          <a:prstGeom prst="rect">
            <a:avLst/>
          </a:prstGeom>
          <a:solidFill>
            <a:srgbClr val="2A727B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РАЗЛИЧНЫХ МЕРОПРИЯТИЙ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 ГОД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矩形 4"/>
          <p:cNvSpPr>
            <a:spLocks/>
          </p:cNvSpPr>
          <p:nvPr/>
        </p:nvSpPr>
        <p:spPr bwMode="auto">
          <a:xfrm>
            <a:off x="4214810" y="4500570"/>
            <a:ext cx="4786346" cy="2000264"/>
          </a:xfrm>
          <a:prstGeom prst="rect">
            <a:avLst/>
          </a:prstGeom>
          <a:solidFill>
            <a:srgbClr val="2A727B"/>
          </a:solidFill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sz="2400" b="1" dirty="0" smtClean="0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студенческих проектов подано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студентами на всероссийский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«Твой Ход»,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грантовые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конкурсы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Росмолодежи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3" name="组合 28"/>
          <p:cNvGrpSpPr>
            <a:grpSpLocks/>
          </p:cNvGrpSpPr>
          <p:nvPr/>
        </p:nvGrpSpPr>
        <p:grpSpPr bwMode="auto">
          <a:xfrm>
            <a:off x="2643174" y="1201738"/>
            <a:ext cx="970660" cy="1043599"/>
            <a:chOff x="2873375" y="1331913"/>
            <a:chExt cx="747713" cy="741362"/>
          </a:xfrm>
        </p:grpSpPr>
        <p:grpSp>
          <p:nvGrpSpPr>
            <p:cNvPr id="17" name="组合 10"/>
            <p:cNvGrpSpPr>
              <a:grpSpLocks/>
            </p:cNvGrpSpPr>
            <p:nvPr/>
          </p:nvGrpSpPr>
          <p:grpSpPr bwMode="auto">
            <a:xfrm>
              <a:off x="2876550" y="1331913"/>
              <a:ext cx="741363" cy="741362"/>
              <a:chOff x="1026678" y="2401342"/>
              <a:chExt cx="823237" cy="823237"/>
            </a:xfrm>
          </p:grpSpPr>
          <p:sp>
            <p:nvSpPr>
              <p:cNvPr id="24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椭圆 12"/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solidFill>
                <a:srgbClr val="2A727B"/>
              </a:solidFill>
              <a:ln>
                <a:solidFill>
                  <a:srgbClr val="8A8472"/>
                </a:solidFill>
              </a:ln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873375" y="1529347"/>
              <a:ext cx="747713" cy="32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ru-RU" altLang="zh-CN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endParaRPr lang="zh-CN" alt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组合 29"/>
          <p:cNvGrpSpPr>
            <a:grpSpLocks/>
          </p:cNvGrpSpPr>
          <p:nvPr/>
        </p:nvGrpSpPr>
        <p:grpSpPr bwMode="auto">
          <a:xfrm>
            <a:off x="3428992" y="2857496"/>
            <a:ext cx="1000132" cy="1041365"/>
            <a:chOff x="3446009" y="2498725"/>
            <a:chExt cx="947312" cy="739775"/>
          </a:xfrm>
        </p:grpSpPr>
        <p:grpSp>
          <p:nvGrpSpPr>
            <p:cNvPr id="22" name="组合 7"/>
            <p:cNvGrpSpPr>
              <a:grpSpLocks/>
            </p:cNvGrpSpPr>
            <p:nvPr/>
          </p:nvGrpSpPr>
          <p:grpSpPr bwMode="auto">
            <a:xfrm>
              <a:off x="3446009" y="2498725"/>
              <a:ext cx="878340" cy="739775"/>
              <a:chOff x="4242574" y="2306605"/>
              <a:chExt cx="976217" cy="822211"/>
            </a:xfrm>
          </p:grpSpPr>
          <p:sp>
            <p:nvSpPr>
              <p:cNvPr id="29" name="椭圆 8"/>
              <p:cNvSpPr>
                <a:spLocks noChangeAspect="1"/>
              </p:cNvSpPr>
              <p:nvPr/>
            </p:nvSpPr>
            <p:spPr bwMode="auto">
              <a:xfrm>
                <a:off x="4242574" y="2306605"/>
                <a:ext cx="976217" cy="8222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椭圆 9"/>
              <p:cNvSpPr>
                <a:spLocks noChangeAspect="1"/>
              </p:cNvSpPr>
              <p:nvPr/>
            </p:nvSpPr>
            <p:spPr>
              <a:xfrm>
                <a:off x="4317777" y="2357773"/>
                <a:ext cx="849846" cy="719876"/>
              </a:xfrm>
              <a:prstGeom prst="ellipse">
                <a:avLst/>
              </a:prstGeom>
              <a:solidFill>
                <a:srgbClr val="2A727B"/>
              </a:solidFill>
              <a:ln>
                <a:solidFill>
                  <a:srgbClr val="8A8472"/>
                </a:solidFill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446009" y="2660393"/>
              <a:ext cx="947312" cy="32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en-US" altLang="zh-CN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ru-RU" altLang="zh-CN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185</a:t>
              </a:r>
              <a:endParaRPr lang="zh-CN" alt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组合 30"/>
          <p:cNvGrpSpPr>
            <a:grpSpLocks/>
          </p:cNvGrpSpPr>
          <p:nvPr/>
        </p:nvGrpSpPr>
        <p:grpSpPr bwMode="auto">
          <a:xfrm>
            <a:off x="2824430" y="4497903"/>
            <a:ext cx="1461818" cy="1288551"/>
            <a:chOff x="2873375" y="3673475"/>
            <a:chExt cx="747713" cy="739775"/>
          </a:xfrm>
        </p:grpSpPr>
        <p:grpSp>
          <p:nvGrpSpPr>
            <p:cNvPr id="27" name="组合 13"/>
            <p:cNvGrpSpPr>
              <a:grpSpLocks/>
            </p:cNvGrpSpPr>
            <p:nvPr/>
          </p:nvGrpSpPr>
          <p:grpSpPr bwMode="auto">
            <a:xfrm>
              <a:off x="2878138" y="3673475"/>
              <a:ext cx="739775" cy="739775"/>
              <a:chOff x="4396507" y="3324383"/>
              <a:chExt cx="822355" cy="822355"/>
            </a:xfrm>
          </p:grpSpPr>
          <p:sp>
            <p:nvSpPr>
              <p:cNvPr id="34" name="椭圆 14"/>
              <p:cNvSpPr>
                <a:spLocks noChangeAspect="1"/>
              </p:cNvSpPr>
              <p:nvPr/>
            </p:nvSpPr>
            <p:spPr bwMode="auto">
              <a:xfrm>
                <a:off x="4396507" y="3324383"/>
                <a:ext cx="822355" cy="82235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solidFill>
                    <a:schemeClr val="tx2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椭圆 15"/>
              <p:cNvSpPr>
                <a:spLocks noChangeAspect="1"/>
              </p:cNvSpPr>
              <p:nvPr/>
            </p:nvSpPr>
            <p:spPr>
              <a:xfrm>
                <a:off x="4447683" y="3375560"/>
                <a:ext cx="720002" cy="720002"/>
              </a:xfrm>
              <a:prstGeom prst="ellipse">
                <a:avLst/>
              </a:prstGeom>
              <a:solidFill>
                <a:srgbClr val="2A727B"/>
              </a:solidFill>
              <a:ln>
                <a:solidFill>
                  <a:srgbClr val="8A8472"/>
                </a:solidFill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chemeClr val="tx2"/>
                  </a:solidFill>
                  <a:latin typeface="+mn-lt"/>
                </a:endParaRPr>
              </a:p>
            </p:txBody>
          </p:sp>
        </p:grp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873375" y="3875818"/>
              <a:ext cx="747713" cy="265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fontAlgn="base" hangingPunct="1">
                <a:buClrTx/>
                <a:buSzTx/>
              </a:pPr>
              <a:r>
                <a:rPr lang="en-US" altLang="zh-CN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26</a:t>
              </a:r>
              <a:endParaRPr lang="zh-CN" alt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85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0"/>
            <a:ext cx="7620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ОБРАЗОВАНИЕ</a:t>
            </a:r>
            <a:r>
              <a:rPr lang="ru-RU" sz="2400" dirty="0" smtClean="0">
                <a:solidFill>
                  <a:srgbClr val="2A727B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rgbClr val="2A727B"/>
                </a:solidFill>
                <a:latin typeface="+mj-lt"/>
              </a:rPr>
            </a:br>
            <a:endParaRPr lang="ru-RU" sz="2400" b="1" dirty="0">
              <a:solidFill>
                <a:srgbClr val="2A727B"/>
              </a:solidFill>
              <a:latin typeface="+mj-lt"/>
            </a:endParaRPr>
          </a:p>
        </p:txBody>
      </p:sp>
      <p:pic>
        <p:nvPicPr>
          <p:cNvPr id="7" name="Picture 3" descr="C:\Users\kovalchuk\Downloads\Image-1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56" y="548680"/>
            <a:ext cx="2607321" cy="305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downloader.disk.yandex.ru/preview/4e9f12e47635ca1d7812246f99d22139c1294170a33611eff688a9d38503f4ab/65b11839/u87d8QRKebHKY88vPEdSn901K_wLEYrUhT3azfLJaSYpXHv56sKSei8TXemkTXoXpCuzw5GK_AesLFW30Sba4w%3D%3D?uid=0&amp;filename=IMG_0062.jpg&amp;disposition=inline&amp;hash=&amp;limit=0&amp;content_type=image%2Fjpeg&amp;owner_uid=0&amp;tknv=v2&amp;size=1903x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880320" cy="3046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15"/>
          <p:cNvGrpSpPr>
            <a:grpSpLocks/>
          </p:cNvGrpSpPr>
          <p:nvPr/>
        </p:nvGrpSpPr>
        <p:grpSpPr bwMode="auto">
          <a:xfrm>
            <a:off x="251520" y="942881"/>
            <a:ext cx="4536504" cy="1478008"/>
            <a:chOff x="107174" y="2371708"/>
            <a:chExt cx="1984384" cy="944541"/>
          </a:xfrm>
          <a:effectLst/>
        </p:grpSpPr>
        <p:sp>
          <p:nvSpPr>
            <p:cNvPr id="10" name="矩形 37"/>
            <p:cNvSpPr/>
            <p:nvPr/>
          </p:nvSpPr>
          <p:spPr>
            <a:xfrm>
              <a:off x="107174" y="2371708"/>
              <a:ext cx="1984384" cy="94454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8A8472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en-US" altLang="zh-CN" sz="1200" kern="0" dirty="0">
                <a:solidFill>
                  <a:srgbClr val="4D4D4D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174" y="2439061"/>
              <a:ext cx="1921388" cy="7670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ts val="600"/>
                </a:spcBef>
              </a:pPr>
              <a:r>
                <a:rPr lang="ru-RU" sz="2400" b="1" dirty="0">
                  <a:solidFill>
                    <a:srgbClr val="2A727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ИНДИВИДУАЛЬНЫЙ ПОДХОД  К КАЖДОМУ СТУДЕНТУ С ОВЗ</a:t>
              </a:r>
            </a:p>
          </p:txBody>
        </p:sp>
      </p:grpSp>
      <p:sp>
        <p:nvSpPr>
          <p:cNvPr id="12" name="矩形 37"/>
          <p:cNvSpPr/>
          <p:nvPr/>
        </p:nvSpPr>
        <p:spPr bwMode="auto">
          <a:xfrm>
            <a:off x="223881" y="4437112"/>
            <a:ext cx="4536504" cy="1035794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8A8472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200" kern="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655" y="4539510"/>
            <a:ext cx="4739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4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</a:t>
            </a:r>
            <a:r>
              <a:rPr lang="ru-RU" sz="2400" b="1" dirty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260964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2259" y="3501008"/>
            <a:ext cx="5200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(ОБРАЗОВАТЕЛЬНАЯ) </a:t>
            </a:r>
          </a:p>
          <a:p>
            <a:r>
              <a:rPr lang="ru-RU" sz="24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400" b="1" dirty="0">
              <a:solidFill>
                <a:srgbClr val="2A72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 rot="10800000">
            <a:off x="2585455" y="173831"/>
            <a:ext cx="6048672" cy="576064"/>
          </a:xfrm>
          <a:prstGeom prst="homePlate">
            <a:avLst/>
          </a:prstGeom>
          <a:noFill/>
          <a:ln w="31750" cap="flat" cmpd="sng">
            <a:solidFill>
              <a:srgbClr val="2A727B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051720" cy="6858000"/>
          </a:xfrm>
          <a:prstGeom prst="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vert="vert270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3600" b="1" kern="0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СТИПЕНДИИ</a:t>
            </a:r>
            <a:endParaRPr lang="ru-RU" sz="3600" b="1" kern="0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1906" y="231030"/>
            <a:ext cx="560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ДЕЯТЕЛЬНОСТЬ</a:t>
            </a:r>
            <a:endParaRPr lang="ru-RU" sz="2400" b="1" dirty="0">
              <a:solidFill>
                <a:srgbClr val="2A72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2583356" y="980729"/>
            <a:ext cx="6048672" cy="576064"/>
          </a:xfrm>
          <a:prstGeom prst="homePlate">
            <a:avLst/>
          </a:prstGeom>
          <a:noFill/>
          <a:ln w="31750" cap="flat" cmpd="sng">
            <a:solidFill>
              <a:srgbClr val="2A727B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2564909" y="1844824"/>
            <a:ext cx="6048672" cy="576064"/>
          </a:xfrm>
          <a:prstGeom prst="homePlate">
            <a:avLst/>
          </a:prstGeom>
          <a:noFill/>
          <a:ln w="31750" cap="flat" cmpd="sng">
            <a:solidFill>
              <a:srgbClr val="2A727B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2555776" y="2694126"/>
            <a:ext cx="6048672" cy="576064"/>
          </a:xfrm>
          <a:prstGeom prst="homePlate">
            <a:avLst/>
          </a:prstGeom>
          <a:noFill/>
          <a:ln w="31750" cap="flat" cmpd="sng">
            <a:solidFill>
              <a:srgbClr val="2A727B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641" y="1037926"/>
            <a:ext cx="5122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 ДЕЯТЕЛЬНОСТЬ  </a:t>
            </a:r>
            <a:endParaRPr lang="ru-RU" sz="2400" b="1" dirty="0">
              <a:solidFill>
                <a:srgbClr val="2A72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45252" y="1902023"/>
            <a:ext cx="507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ДЕЯТЕЛЬНОСТЬ</a:t>
            </a:r>
            <a:endParaRPr lang="ru-RU" sz="2400" b="1" dirty="0">
              <a:solidFill>
                <a:srgbClr val="2A72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641" y="2751325"/>
            <a:ext cx="442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ДЕЯТЕЛЬНОСТЬ</a:t>
            </a:r>
            <a:endParaRPr lang="ru-RU" sz="2400" b="1" dirty="0">
              <a:solidFill>
                <a:srgbClr val="2A72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10800000">
            <a:off x="2547841" y="3481530"/>
            <a:ext cx="6048672" cy="1008112"/>
          </a:xfrm>
          <a:prstGeom prst="homePlate">
            <a:avLst/>
          </a:prstGeom>
          <a:noFill/>
          <a:ln w="31750" cap="flat" cmpd="sng">
            <a:solidFill>
              <a:srgbClr val="2A727B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2555776" y="4797152"/>
            <a:ext cx="6048672" cy="1008112"/>
          </a:xfrm>
          <a:prstGeom prst="homePlate">
            <a:avLst/>
          </a:prstGeom>
          <a:noFill/>
          <a:ln w="31750" cap="flat" cmpd="sng">
            <a:solidFill>
              <a:srgbClr val="2A727B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3201" y="4885709"/>
            <a:ext cx="5379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СТИПЕНДИЯ</a:t>
            </a:r>
            <a:endParaRPr lang="ru-RU" sz="2400" b="1" dirty="0">
              <a:solidFill>
                <a:srgbClr val="2A72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20472" y="6309320"/>
            <a:ext cx="323528" cy="360040"/>
          </a:xfrm>
          <a:prstGeom prst="rect">
            <a:avLst/>
          </a:prstGeom>
          <a:solidFill>
            <a:schemeClr val="bg1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91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3E41F7E-819B-40B7-889E-290345FFA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rot="20839627">
            <a:off x="122694" y="5871307"/>
            <a:ext cx="587196" cy="738189"/>
          </a:xfrm>
          <a:prstGeom prst="rect">
            <a:avLst/>
          </a:prstGeom>
        </p:spPr>
      </p:pic>
      <p:pic>
        <p:nvPicPr>
          <p:cNvPr id="4098" name="Picture 2" descr="C:\Users\kovalchuk\Desktop\Тамила\Профориентация\Варианты презентаций\oA6LBJjZwfw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96" y="72149"/>
            <a:ext cx="2379604" cy="3690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valchuk\Desktop\Тамила\Профориентация\Варианты презентаций\u-xAUs3_2MM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952" y="96110"/>
            <a:ext cx="2232248" cy="3690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valchuk\Desktop\Тамила\Профориентация\Варианты презентаций\_lacbwfmySI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2" y="4011685"/>
            <a:ext cx="3187675" cy="2685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23E58F3-09C3-4E6A-9A16-116A85E6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8098"/>
            <a:ext cx="3202032" cy="914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6633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006633"/>
                </a:solidFill>
                <a:latin typeface="+mn-lt"/>
              </a:rPr>
            </a:br>
            <a:r>
              <a:rPr lang="ru-RU" sz="3100" b="1" dirty="0">
                <a:solidFill>
                  <a:srgbClr val="006633"/>
                </a:solidFill>
                <a:latin typeface="+mn-lt"/>
              </a:rPr>
              <a:t/>
            </a:r>
            <a:br>
              <a:rPr lang="ru-RU" sz="3100" b="1" dirty="0">
                <a:solidFill>
                  <a:srgbClr val="006633"/>
                </a:solidFill>
                <a:latin typeface="+mn-lt"/>
              </a:rPr>
            </a:br>
            <a:r>
              <a:rPr lang="ru-RU" sz="3100" b="1" dirty="0" smtClean="0">
                <a:solidFill>
                  <a:srgbClr val="006633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006633"/>
                </a:solidFill>
                <a:latin typeface="+mn-lt"/>
              </a:rPr>
            </a:br>
            <a:r>
              <a:rPr lang="ru-RU" sz="36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карьеры</a:t>
            </a:r>
            <a:br>
              <a:rPr lang="ru-RU" sz="36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111E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111E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1800" dirty="0">
                <a:solidFill>
                  <a:prstClr val="black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67785B1-6640-4730-9F94-B36013683046}"/>
              </a:ext>
            </a:extLst>
          </p:cNvPr>
          <p:cNvSpPr/>
          <p:nvPr/>
        </p:nvSpPr>
        <p:spPr>
          <a:xfrm>
            <a:off x="416342" y="903040"/>
            <a:ext cx="2980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свои компетенции в будущей профессии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B1C408F-666A-45E3-BAEA-7E028C6DC098}"/>
              </a:ext>
            </a:extLst>
          </p:cNvPr>
          <p:cNvSpPr/>
          <p:nvPr/>
        </p:nvSpPr>
        <p:spPr>
          <a:xfrm>
            <a:off x="467544" y="2708920"/>
            <a:ext cx="3076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личное резюме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213CEEE-B232-4643-B3AE-4D35919FE393}"/>
              </a:ext>
            </a:extLst>
          </p:cNvPr>
          <p:cNvSpPr/>
          <p:nvPr/>
        </p:nvSpPr>
        <p:spPr>
          <a:xfrm>
            <a:off x="467544" y="3762375"/>
            <a:ext cx="3076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представителями известных брендов, деловые связи и нетворкинг</a:t>
            </a:r>
          </a:p>
        </p:txBody>
      </p:sp>
      <p:sp>
        <p:nvSpPr>
          <p:cNvPr id="2" name="TextBox 1"/>
          <p:cNvSpPr txBox="1"/>
          <p:nvPr/>
        </p:nvSpPr>
        <p:spPr>
          <a:xfrm rot="20999580">
            <a:off x="1819788" y="3247726"/>
            <a:ext cx="4928978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2A7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</a:t>
            </a:r>
          </a:p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2A7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– 96% 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2A72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4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85D9C24-CE9B-443F-BFF5-08E55477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88640"/>
            <a:ext cx="6363855" cy="1367468"/>
          </a:xfrm>
          <a:prstGeom prst="rect">
            <a:avLst/>
          </a:prstGeom>
          <a:solidFill>
            <a:srgbClr val="2A727B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 РГУ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СоцТех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FFD25F4-E7D4-406F-9516-7FF5C03338BD}"/>
              </a:ext>
            </a:extLst>
          </p:cNvPr>
          <p:cNvSpPr/>
          <p:nvPr/>
        </p:nvSpPr>
        <p:spPr>
          <a:xfrm>
            <a:off x="0" y="1952836"/>
            <a:ext cx="3456384" cy="3888432"/>
          </a:xfrm>
          <a:prstGeom prst="ellipse">
            <a:avLst/>
          </a:prstGeom>
          <a:solidFill>
            <a:srgbClr val="2A727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апреля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11:00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2FFD25F4-E7D4-406F-9516-7FF5C03338BD}"/>
              </a:ext>
            </a:extLst>
          </p:cNvPr>
          <p:cNvSpPr/>
          <p:nvPr/>
        </p:nvSpPr>
        <p:spPr>
          <a:xfrm>
            <a:off x="4932040" y="1962944"/>
            <a:ext cx="3744416" cy="3960440"/>
          </a:xfrm>
          <a:prstGeom prst="ellipse">
            <a:avLst/>
          </a:prstGeom>
          <a:solidFill>
            <a:srgbClr val="2A727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мая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11:00</a:t>
            </a:r>
          </a:p>
        </p:txBody>
      </p:sp>
    </p:spTree>
    <p:extLst>
      <p:ext uri="{BB962C8B-B14F-4D97-AF65-F5344CB8AC3E}">
        <p14:creationId xmlns:p14="http://schemas.microsoft.com/office/powerpoint/2010/main" val="86496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telegram.org/5457b3d7-58b5-4ef0-86ac-be8c4bf9aa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telegram.org/5457b3d7-58b5-4ef0-86ac-be8c4bf9aa1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blob:https://web.telegram.org/4c9290f8-8d05-477a-b1cf-6e7916d4cfe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C:\Users\kovalchuk\Desktop\Тамила\Роллапы\Руч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83" y="47545"/>
            <a:ext cx="3243218" cy="123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0300" y="178632"/>
            <a:ext cx="4376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https://rgust.ru/</a:t>
            </a:r>
            <a:endParaRPr lang="ru-RU" sz="4800" b="1" dirty="0">
              <a:solidFill>
                <a:srgbClr val="2A72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0868" y="4234338"/>
            <a:ext cx="4154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priem@rgust.ru</a:t>
            </a:r>
            <a:endParaRPr lang="ru-RU" sz="3200" b="1" dirty="0">
              <a:solidFill>
                <a:srgbClr val="2A72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7892" y="3212976"/>
            <a:ext cx="6061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КОМИССИЯ:</a:t>
            </a:r>
            <a:endParaRPr lang="ru-RU" sz="3600" b="1" dirty="0">
              <a:solidFill>
                <a:srgbClr val="2A72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0029" y="3212976"/>
            <a:ext cx="6696744" cy="648072"/>
          </a:xfrm>
          <a:prstGeom prst="rect">
            <a:avLst/>
          </a:prstGeom>
          <a:noFill/>
          <a:ln w="53975" cap="flat" cmpd="sng">
            <a:solidFill>
              <a:srgbClr val="2A727B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66819" y="4161510"/>
            <a:ext cx="4154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(499) 748-32-20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77892" y="5877272"/>
            <a:ext cx="5859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</a:t>
            </a:r>
          </a:p>
          <a:p>
            <a:pPr algn="ctr"/>
            <a:r>
              <a:rPr lang="ru-RU" sz="24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sz="2400" b="1" dirty="0" err="1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Лосиноостровская</a:t>
            </a:r>
            <a:r>
              <a:rPr lang="ru-RU" sz="24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49</a:t>
            </a:r>
            <a:endParaRPr lang="ru-RU" sz="2400" b="1" dirty="0">
              <a:solidFill>
                <a:srgbClr val="2A72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548550" y="4446079"/>
            <a:ext cx="351042" cy="278808"/>
          </a:xfrm>
          <a:custGeom>
            <a:avLst/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38221" tIns="69110" rIns="138221" bIns="6911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541226" y="364337"/>
            <a:ext cx="645117" cy="459585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138221" tIns="69110" rIns="138221" bIns="6911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0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5182456" y="4125689"/>
            <a:ext cx="395199" cy="511874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138257" tIns="69129" rIns="138257" bIns="69129" numCol="1" anchor="t" anchorCtr="0" compatLnSpc="1">
            <a:prstTxWarp prst="textNoShape">
              <a:avLst/>
            </a:prstTxWarp>
          </a:bodyPr>
          <a:lstStyle/>
          <a:p>
            <a:endParaRPr lang="zh-CN" altLang="en-US" sz="2300"/>
          </a:p>
        </p:txBody>
      </p:sp>
      <p:pic>
        <p:nvPicPr>
          <p:cNvPr id="1026" name="Picture 2" descr="D:\14.01.2024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14631"/>
            <a:ext cx="1232343" cy="8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valchuk\Downloads\qr-code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59" y="1114135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37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0"/>
            <a:ext cx="7620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A7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БЕЗБАРЬЕРНАЯ СРЕДА</a:t>
            </a:r>
            <a:r>
              <a:rPr lang="ru-RU" sz="3200" dirty="0" smtClean="0">
                <a:solidFill>
                  <a:srgbClr val="2A727B"/>
                </a:solidFill>
                <a:latin typeface="+mj-lt"/>
              </a:rPr>
              <a:t/>
            </a:r>
            <a:br>
              <a:rPr lang="ru-RU" sz="3200" dirty="0" smtClean="0">
                <a:solidFill>
                  <a:srgbClr val="2A727B"/>
                </a:solidFill>
                <a:latin typeface="+mj-lt"/>
              </a:rPr>
            </a:br>
            <a:endParaRPr lang="ru-RU" sz="3200" b="1" dirty="0">
              <a:solidFill>
                <a:srgbClr val="2A727B"/>
              </a:solidFill>
              <a:latin typeface="+mj-lt"/>
            </a:endParaRPr>
          </a:p>
        </p:txBody>
      </p:sp>
      <p:pic>
        <p:nvPicPr>
          <p:cNvPr id="9" name="Picture 2" descr="C:\Users\kovalchuk\Downloads\photo_5397774577192523622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1" y="620688"/>
            <a:ext cx="4157669" cy="302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ovalchuk\Downloads\photo_5397774577192523640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14" y="1043777"/>
            <a:ext cx="4103239" cy="237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valchuk\Downloads\photo_5397774577192523639_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15" y="3969060"/>
            <a:ext cx="410323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valchuk\Downloads\photo_5397774577192523638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1" y="3717032"/>
            <a:ext cx="4157669" cy="302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333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A727B"/>
                </a:solidFill>
                <a:latin typeface="Times New Roman" pitchFamily="18" charset="0"/>
                <a:cs typeface="Times New Roman" pitchFamily="18" charset="0"/>
              </a:rPr>
              <a:t>Студенты университета являются победителями и призёрами чемпионата Москвы по мини-футболу 5х5 В1 </a:t>
            </a:r>
            <a:br>
              <a:rPr lang="ru-RU" sz="3200" b="1" dirty="0" smtClean="0">
                <a:solidFill>
                  <a:srgbClr val="2A72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2A727B"/>
                </a:solidFill>
                <a:latin typeface="Times New Roman" pitchFamily="18" charset="0"/>
                <a:cs typeface="Times New Roman" pitchFamily="18" charset="0"/>
              </a:rPr>
              <a:t>(спорт слепых)</a:t>
            </a:r>
            <a:endParaRPr lang="ru-RU" sz="3200" b="1" dirty="0">
              <a:solidFill>
                <a:srgbClr val="2A72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kovalchuk\Downloads\photo_5397971376888993172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952715" cy="269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valchuk\Downloads\photo_5397971376888993173_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1019"/>
            <a:ext cx="4104456" cy="272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22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1"/>
          <p:cNvGrpSpPr/>
          <p:nvPr/>
        </p:nvGrpSpPr>
        <p:grpSpPr>
          <a:xfrm>
            <a:off x="-142908" y="928671"/>
            <a:ext cx="2500330" cy="2428892"/>
            <a:chOff x="655912" y="2105133"/>
            <a:chExt cx="2607791" cy="4693421"/>
          </a:xfrm>
        </p:grpSpPr>
        <p:sp>
          <p:nvSpPr>
            <p:cNvPr id="5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" name="矩形 154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ФАКУЛЬТЕТ ЦИФРОВЫХ ТЕХНОЛОГИЙ И </a:t>
              </a:r>
              <a:r>
                <a:rPr kumimoji="0" lang="ru-RU" altLang="zh-CN" sz="15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КИБЕР-БЕЗОПАСНОСТИ</a:t>
              </a:r>
              <a:endPara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矩形 155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solidFill>
              <a:srgbClr val="51255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3" name="组合 156"/>
          <p:cNvGrpSpPr/>
          <p:nvPr/>
        </p:nvGrpSpPr>
        <p:grpSpPr>
          <a:xfrm>
            <a:off x="714349" y="214290"/>
            <a:ext cx="714380" cy="1120391"/>
            <a:chOff x="6591300" y="1966752"/>
            <a:chExt cx="830580" cy="975045"/>
          </a:xfrm>
        </p:grpSpPr>
        <p:sp>
          <p:nvSpPr>
            <p:cNvPr id="10" name="任意多边形 15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1" name="任意多边形 15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53" name="组合 151"/>
          <p:cNvGrpSpPr/>
          <p:nvPr/>
        </p:nvGrpSpPr>
        <p:grpSpPr>
          <a:xfrm>
            <a:off x="2071670" y="928670"/>
            <a:ext cx="2500330" cy="2428892"/>
            <a:chOff x="655912" y="2105133"/>
            <a:chExt cx="2607791" cy="4693421"/>
          </a:xfrm>
        </p:grpSpPr>
        <p:sp>
          <p:nvSpPr>
            <p:cNvPr id="54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5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56" name="矩形 154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ФАКУЛЬТЕТ ЮРИС-ПРУДЕНЦИИ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矩形 155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solidFill>
              <a:srgbClr val="30316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58" name="组合 151"/>
          <p:cNvGrpSpPr/>
          <p:nvPr/>
        </p:nvGrpSpPr>
        <p:grpSpPr>
          <a:xfrm>
            <a:off x="4286248" y="928670"/>
            <a:ext cx="2500330" cy="2428892"/>
            <a:chOff x="655912" y="2105133"/>
            <a:chExt cx="2607791" cy="4693421"/>
          </a:xfrm>
        </p:grpSpPr>
        <p:sp>
          <p:nvSpPr>
            <p:cNvPr id="59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0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1" name="矩形 154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ФАКУЛЬТЕТ ПСИХОЛОГИИ И ПЕДАГОГИКИ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矩形 155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solidFill>
              <a:srgbClr val="00A1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63" name="组合 151"/>
          <p:cNvGrpSpPr/>
          <p:nvPr/>
        </p:nvGrpSpPr>
        <p:grpSpPr>
          <a:xfrm>
            <a:off x="6643670" y="928670"/>
            <a:ext cx="2500330" cy="2428892"/>
            <a:chOff x="655912" y="2105133"/>
            <a:chExt cx="2607791" cy="4693421"/>
          </a:xfrm>
        </p:grpSpPr>
        <p:sp>
          <p:nvSpPr>
            <p:cNvPr id="64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5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66" name="矩形 154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ФАКУЛЬТЕТ СОЦИОЛОГИИ И ЖУРНАЛИС-ТИКИ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矩形 155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solidFill>
              <a:srgbClr val="81255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68" name="组合 151"/>
          <p:cNvGrpSpPr/>
          <p:nvPr/>
        </p:nvGrpSpPr>
        <p:grpSpPr>
          <a:xfrm>
            <a:off x="1000100" y="4143380"/>
            <a:ext cx="2500330" cy="2428892"/>
            <a:chOff x="655912" y="2105133"/>
            <a:chExt cx="2607791" cy="4693421"/>
          </a:xfrm>
        </p:grpSpPr>
        <p:sp>
          <p:nvSpPr>
            <p:cNvPr id="69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0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1" name="矩形 154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ФАКУЛЬТЕТ ЭКОНОМИКИ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矩形 155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solidFill>
              <a:srgbClr val="7D29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73" name="组合 151"/>
          <p:cNvGrpSpPr/>
          <p:nvPr/>
        </p:nvGrpSpPr>
        <p:grpSpPr>
          <a:xfrm>
            <a:off x="3428992" y="4143380"/>
            <a:ext cx="2500330" cy="2428892"/>
            <a:chOff x="655912" y="2105133"/>
            <a:chExt cx="2607791" cy="4693421"/>
          </a:xfrm>
        </p:grpSpPr>
        <p:sp>
          <p:nvSpPr>
            <p:cNvPr id="74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5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76" name="矩形 154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ФАКУЛЬТЕТ </a:t>
              </a:r>
              <a:r>
                <a:rPr kumimoji="0" lang="ru-RU" altLang="zh-CN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ИНОСТРАННЫХ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ЯЗЫКОВ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矩形 155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solidFill>
              <a:srgbClr val="C8102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78" name="组合 151"/>
          <p:cNvGrpSpPr/>
          <p:nvPr/>
        </p:nvGrpSpPr>
        <p:grpSpPr>
          <a:xfrm>
            <a:off x="5929322" y="4143380"/>
            <a:ext cx="2500330" cy="2428892"/>
            <a:chOff x="655912" y="2105133"/>
            <a:chExt cx="2607791" cy="4693421"/>
          </a:xfrm>
        </p:grpSpPr>
        <p:sp>
          <p:nvSpPr>
            <p:cNvPr id="79" name="直角三角形 69"/>
            <p:cNvSpPr/>
            <p:nvPr/>
          </p:nvSpPr>
          <p:spPr>
            <a:xfrm rot="5400000" flipH="1">
              <a:off x="735314" y="4270165"/>
              <a:ext cx="4693421" cy="363357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0" name="直角三角形 69"/>
            <p:cNvSpPr/>
            <p:nvPr/>
          </p:nvSpPr>
          <p:spPr>
            <a:xfrm flipH="1" flipV="1">
              <a:off x="655912" y="6409659"/>
              <a:ext cx="2605627" cy="334172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50000"/>
                    <a:alpha val="44000"/>
                  </a:sys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softEdge rad="254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1" name="矩形 154"/>
            <p:cNvSpPr/>
            <p:nvPr/>
          </p:nvSpPr>
          <p:spPr>
            <a:xfrm>
              <a:off x="1037203" y="2560945"/>
              <a:ext cx="1894121" cy="3877900"/>
            </a:xfrm>
            <a:prstGeom prst="rect">
              <a:avLst/>
            </a:pr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ФАКУЛЬТЕТ ОБЩЕСТВЕН-НОГО ЗДОРОВЬЯ И ЗДРАВО-ОХРАНЕНИЯ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矩形 155"/>
            <p:cNvSpPr/>
            <p:nvPr/>
          </p:nvSpPr>
          <p:spPr>
            <a:xfrm>
              <a:off x="1037203" y="2560945"/>
              <a:ext cx="1894121" cy="582162"/>
            </a:xfrm>
            <a:prstGeom prst="rect">
              <a:avLst/>
            </a:prstGeom>
            <a:solidFill>
              <a:srgbClr val="E06C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83" name="组合 156"/>
          <p:cNvGrpSpPr/>
          <p:nvPr/>
        </p:nvGrpSpPr>
        <p:grpSpPr>
          <a:xfrm>
            <a:off x="3000364" y="214290"/>
            <a:ext cx="714380" cy="1120391"/>
            <a:chOff x="6591300" y="1966752"/>
            <a:chExt cx="830580" cy="975045"/>
          </a:xfrm>
        </p:grpSpPr>
        <p:sp>
          <p:nvSpPr>
            <p:cNvPr id="84" name="任意多边形 15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5" name="任意多边形 15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86" name="组合 156"/>
          <p:cNvGrpSpPr/>
          <p:nvPr/>
        </p:nvGrpSpPr>
        <p:grpSpPr>
          <a:xfrm>
            <a:off x="5214942" y="214290"/>
            <a:ext cx="714380" cy="1120391"/>
            <a:chOff x="6591300" y="1966752"/>
            <a:chExt cx="830580" cy="975045"/>
          </a:xfrm>
        </p:grpSpPr>
        <p:sp>
          <p:nvSpPr>
            <p:cNvPr id="87" name="任意多边形 15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8" name="任意多边形 15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89" name="组合 156"/>
          <p:cNvGrpSpPr/>
          <p:nvPr/>
        </p:nvGrpSpPr>
        <p:grpSpPr>
          <a:xfrm>
            <a:off x="7572396" y="214290"/>
            <a:ext cx="714380" cy="1120391"/>
            <a:chOff x="6591300" y="1966752"/>
            <a:chExt cx="830580" cy="975045"/>
          </a:xfrm>
        </p:grpSpPr>
        <p:sp>
          <p:nvSpPr>
            <p:cNvPr id="90" name="任意多边形 15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91" name="任意多边形 15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92" name="组合 156"/>
          <p:cNvGrpSpPr/>
          <p:nvPr/>
        </p:nvGrpSpPr>
        <p:grpSpPr>
          <a:xfrm>
            <a:off x="1857356" y="3429000"/>
            <a:ext cx="714380" cy="1120391"/>
            <a:chOff x="6591300" y="1966752"/>
            <a:chExt cx="830580" cy="975045"/>
          </a:xfrm>
        </p:grpSpPr>
        <p:sp>
          <p:nvSpPr>
            <p:cNvPr id="93" name="任意多边形 15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94" name="任意多边形 15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95" name="组合 156"/>
          <p:cNvGrpSpPr/>
          <p:nvPr/>
        </p:nvGrpSpPr>
        <p:grpSpPr>
          <a:xfrm>
            <a:off x="4357686" y="3429000"/>
            <a:ext cx="714380" cy="1120391"/>
            <a:chOff x="6591300" y="1966752"/>
            <a:chExt cx="830580" cy="975045"/>
          </a:xfrm>
        </p:grpSpPr>
        <p:sp>
          <p:nvSpPr>
            <p:cNvPr id="96" name="任意多边形 15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97" name="任意多边形 15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grpSp>
        <p:nvGrpSpPr>
          <p:cNvPr id="98" name="组合 156"/>
          <p:cNvGrpSpPr/>
          <p:nvPr/>
        </p:nvGrpSpPr>
        <p:grpSpPr>
          <a:xfrm>
            <a:off x="6786578" y="3429000"/>
            <a:ext cx="714380" cy="1120391"/>
            <a:chOff x="6591300" y="1966752"/>
            <a:chExt cx="830580" cy="975045"/>
          </a:xfrm>
        </p:grpSpPr>
        <p:sp>
          <p:nvSpPr>
            <p:cNvPr id="99" name="任意多边形 157"/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00" name="任意多边形 158"/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733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357158" y="357167"/>
            <a:ext cx="3500462" cy="1285884"/>
          </a:xfrm>
          <a:prstGeom prst="rect">
            <a:avLst/>
          </a:prstGeom>
          <a:solidFill>
            <a:srgbClr val="51255C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01.03.02 Прикладная математика и информатика: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Вычислительная математика и информационные технологии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pSp>
        <p:nvGrpSpPr>
          <p:cNvPr id="32" name="组合 104"/>
          <p:cNvGrpSpPr/>
          <p:nvPr/>
        </p:nvGrpSpPr>
        <p:grpSpPr>
          <a:xfrm flipV="1">
            <a:off x="3643306" y="785795"/>
            <a:ext cx="3429024" cy="802628"/>
            <a:chOff x="5246304" y="4593020"/>
            <a:chExt cx="2438687" cy="732477"/>
          </a:xfrm>
        </p:grpSpPr>
        <p:sp>
          <p:nvSpPr>
            <p:cNvPr id="41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357158" y="1928803"/>
            <a:ext cx="3500462" cy="1285884"/>
          </a:xfrm>
          <a:prstGeom prst="rect">
            <a:avLst/>
          </a:prstGeom>
          <a:solidFill>
            <a:srgbClr val="51255C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09.03.03 Прикладная информатика: Цифровая трансформация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pSp>
        <p:nvGrpSpPr>
          <p:cNvPr id="101" name="组合 104"/>
          <p:cNvGrpSpPr/>
          <p:nvPr/>
        </p:nvGrpSpPr>
        <p:grpSpPr>
          <a:xfrm flipV="1">
            <a:off x="3643306" y="2357433"/>
            <a:ext cx="3429024" cy="802628"/>
            <a:chOff x="5246304" y="4593020"/>
            <a:chExt cx="2438687" cy="732477"/>
          </a:xfrm>
        </p:grpSpPr>
        <p:sp>
          <p:nvSpPr>
            <p:cNvPr id="102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3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357158" y="3714753"/>
            <a:ext cx="3500462" cy="1285884"/>
          </a:xfrm>
          <a:prstGeom prst="rect">
            <a:avLst/>
          </a:prstGeom>
          <a:solidFill>
            <a:srgbClr val="00A1AA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37.03.01 Психология: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Психология развития и образования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57158" y="5429265"/>
            <a:ext cx="3500462" cy="1285884"/>
          </a:xfrm>
          <a:prstGeom prst="rect">
            <a:avLst/>
          </a:prstGeom>
          <a:solidFill>
            <a:srgbClr val="00A1A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44.03.02 Психолого-педагогическое образование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Психология и педагогика инклюзивного образования</a:t>
            </a:r>
          </a:p>
          <a:p>
            <a:pPr algn="ctr"/>
            <a:endParaRPr lang="ru-RU" dirty="0"/>
          </a:p>
        </p:txBody>
      </p:sp>
      <p:grpSp>
        <p:nvGrpSpPr>
          <p:cNvPr id="106" name="组合 104"/>
          <p:cNvGrpSpPr/>
          <p:nvPr/>
        </p:nvGrpSpPr>
        <p:grpSpPr>
          <a:xfrm flipV="1">
            <a:off x="3643306" y="4143382"/>
            <a:ext cx="3429024" cy="802628"/>
            <a:chOff x="5246304" y="4593020"/>
            <a:chExt cx="2438687" cy="732477"/>
          </a:xfrm>
        </p:grpSpPr>
        <p:sp>
          <p:nvSpPr>
            <p:cNvPr id="107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8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组合 104"/>
          <p:cNvGrpSpPr/>
          <p:nvPr/>
        </p:nvGrpSpPr>
        <p:grpSpPr>
          <a:xfrm flipV="1">
            <a:off x="3643306" y="5857894"/>
            <a:ext cx="3429024" cy="802628"/>
            <a:chOff x="5246304" y="4593020"/>
            <a:chExt cx="2438687" cy="732477"/>
          </a:xfrm>
        </p:grpSpPr>
        <p:sp>
          <p:nvSpPr>
            <p:cNvPr id="110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11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12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214291"/>
            <a:ext cx="4500563" cy="428628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10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3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39" y="857232"/>
            <a:ext cx="4500563" cy="50006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4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1857366"/>
            <a:ext cx="4500563" cy="428628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25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2428868"/>
            <a:ext cx="4500563" cy="50006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15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38" y="3357565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10 (ОЧНАЯ ФОРМА);</a:t>
            </a: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15 (ОЧНО-ЗАОЧНАЯ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38" y="4286258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(ОЧНАЯ ФОРМА);</a:t>
            </a: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 (ОЧНО-ЗАОЧНАЯ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8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38" y="5143514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10 (ОЧНАЯ ФОРМА);</a:t>
            </a: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11 (ЗАОЧНАЯ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1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38" y="6000770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(ОЧНАЯ ФОРМА);</a:t>
            </a: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15 (ЗАОЧНАЯ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858280" y="0"/>
            <a:ext cx="285720" cy="6858000"/>
          </a:xfrm>
          <a:prstGeom prst="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vert="vert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БАКАЛАВРИАТ</a:t>
            </a:r>
            <a:endParaRPr lang="ru-RU" sz="1867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8250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build="p" animBg="1"/>
      <p:bldP spid="114" grpId="0" build="p" animBg="1"/>
      <p:bldP spid="115" grpId="0" build="p" animBg="1"/>
      <p:bldP spid="116" grpId="0" build="p" animBg="1"/>
      <p:bldP spid="117" grpId="0" build="p" animBg="1"/>
      <p:bldP spid="118" grpId="0" build="p" animBg="1"/>
      <p:bldP spid="12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357158" y="357167"/>
            <a:ext cx="3500462" cy="1285884"/>
          </a:xfrm>
          <a:prstGeom prst="rect">
            <a:avLst/>
          </a:prstGeom>
          <a:solidFill>
            <a:srgbClr val="7D293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38.03.01Экономика: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Финансовый учет и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контроллинг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pSp>
        <p:nvGrpSpPr>
          <p:cNvPr id="2" name="组合 104"/>
          <p:cNvGrpSpPr/>
          <p:nvPr/>
        </p:nvGrpSpPr>
        <p:grpSpPr>
          <a:xfrm flipV="1">
            <a:off x="3643306" y="785795"/>
            <a:ext cx="3429024" cy="802628"/>
            <a:chOff x="5246304" y="4593020"/>
            <a:chExt cx="2438687" cy="732477"/>
          </a:xfrm>
        </p:grpSpPr>
        <p:sp>
          <p:nvSpPr>
            <p:cNvPr id="41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357158" y="1928803"/>
            <a:ext cx="3500462" cy="1285884"/>
          </a:xfrm>
          <a:prstGeom prst="rect">
            <a:avLst/>
          </a:prstGeom>
          <a:solidFill>
            <a:srgbClr val="7D2935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38.03.02 Менеджмент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Управление бизнесом</a:t>
            </a:r>
          </a:p>
          <a:p>
            <a:pPr algn="ctr"/>
            <a:endParaRPr lang="ru-RU" dirty="0"/>
          </a:p>
        </p:txBody>
      </p:sp>
      <p:grpSp>
        <p:nvGrpSpPr>
          <p:cNvPr id="3" name="组合 104"/>
          <p:cNvGrpSpPr/>
          <p:nvPr/>
        </p:nvGrpSpPr>
        <p:grpSpPr>
          <a:xfrm flipV="1">
            <a:off x="3643306" y="2357433"/>
            <a:ext cx="3429024" cy="802628"/>
            <a:chOff x="5246304" y="4593020"/>
            <a:chExt cx="2438687" cy="732477"/>
          </a:xfrm>
        </p:grpSpPr>
        <p:sp>
          <p:nvSpPr>
            <p:cNvPr id="102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3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357158" y="3714753"/>
            <a:ext cx="3500462" cy="1285884"/>
          </a:xfrm>
          <a:prstGeom prst="rect">
            <a:avLst/>
          </a:prstGeom>
          <a:solidFill>
            <a:srgbClr val="73005A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39.03.01 Социология: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Социологические исследования в цифровом обществе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57158" y="5429265"/>
            <a:ext cx="3500462" cy="1285884"/>
          </a:xfrm>
          <a:prstGeom prst="rect">
            <a:avLst/>
          </a:prstGeom>
          <a:solidFill>
            <a:srgbClr val="73005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42.03.02 Журналистика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Интернет-журналистика</a:t>
            </a:r>
          </a:p>
          <a:p>
            <a:pPr algn="ctr"/>
            <a:endParaRPr lang="ru-RU" dirty="0"/>
          </a:p>
        </p:txBody>
      </p:sp>
      <p:grpSp>
        <p:nvGrpSpPr>
          <p:cNvPr id="4" name="组合 104"/>
          <p:cNvGrpSpPr/>
          <p:nvPr/>
        </p:nvGrpSpPr>
        <p:grpSpPr>
          <a:xfrm flipV="1">
            <a:off x="3643306" y="4143382"/>
            <a:ext cx="3429024" cy="802628"/>
            <a:chOff x="5246304" y="4593020"/>
            <a:chExt cx="2438687" cy="732477"/>
          </a:xfrm>
        </p:grpSpPr>
        <p:sp>
          <p:nvSpPr>
            <p:cNvPr id="107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8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04"/>
          <p:cNvGrpSpPr/>
          <p:nvPr/>
        </p:nvGrpSpPr>
        <p:grpSpPr>
          <a:xfrm flipV="1">
            <a:off x="3643306" y="5857894"/>
            <a:ext cx="3429024" cy="802628"/>
            <a:chOff x="5246304" y="4593020"/>
            <a:chExt cx="2438687" cy="732477"/>
          </a:xfrm>
        </p:grpSpPr>
        <p:sp>
          <p:nvSpPr>
            <p:cNvPr id="110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11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14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1857366"/>
            <a:ext cx="4500563" cy="428628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11 (ОЧНО-ЗАОЧНАЯ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2428868"/>
            <a:ext cx="4500563" cy="50006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(ОЧНО-ЗАОЧНАЯ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38" y="2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12 (ОЧНАЯ ФОРМА);</a:t>
            </a: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11 (ОЧНО-ЗАОЧНАЯ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38" y="857234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(ОЧНАЯ ФОРМА);</a:t>
            </a: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 (ОЧНО-ЗАОЧНАЯ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3571878"/>
            <a:ext cx="4500563" cy="428628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10 (ОЧНАЯ ФОРМА)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4214817"/>
            <a:ext cx="4500563" cy="50006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5357827"/>
            <a:ext cx="4500563" cy="428628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15 (ОЧНАЯ ФОРМА)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5929329"/>
            <a:ext cx="4500563" cy="50006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5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58280" y="0"/>
            <a:ext cx="285720" cy="6858000"/>
          </a:xfrm>
          <a:prstGeom prst="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vert="vert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БАКАЛАВРИАТ</a:t>
            </a:r>
            <a:endParaRPr lang="ru-RU" sz="1867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12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 animBg="1"/>
      <p:bldP spid="115" grpId="0" build="p" animBg="1"/>
      <p:bldP spid="27" grpId="0" build="p" animBg="1"/>
      <p:bldP spid="28" grpId="0" build="p" animBg="1"/>
      <p:bldP spid="29" grpId="0" build="p" animBg="1"/>
      <p:bldP spid="30" grpId="0" build="p" animBg="1"/>
      <p:bldP spid="3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357158" y="357167"/>
            <a:ext cx="3500462" cy="1285884"/>
          </a:xfrm>
          <a:prstGeom prst="rect">
            <a:avLst/>
          </a:prstGeom>
          <a:solidFill>
            <a:srgbClr val="30316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40.03.01 Юриспруденция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Гражданско-правовой</a:t>
            </a:r>
          </a:p>
          <a:p>
            <a:pPr algn="ctr"/>
            <a:endParaRPr lang="ru-RU" dirty="0"/>
          </a:p>
        </p:txBody>
      </p:sp>
      <p:grpSp>
        <p:nvGrpSpPr>
          <p:cNvPr id="2" name="组合 104"/>
          <p:cNvGrpSpPr/>
          <p:nvPr/>
        </p:nvGrpSpPr>
        <p:grpSpPr>
          <a:xfrm flipV="1">
            <a:off x="3643306" y="785795"/>
            <a:ext cx="3429024" cy="802628"/>
            <a:chOff x="5246304" y="4593020"/>
            <a:chExt cx="2438687" cy="732477"/>
          </a:xfrm>
        </p:grpSpPr>
        <p:sp>
          <p:nvSpPr>
            <p:cNvPr id="41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357158" y="1928803"/>
            <a:ext cx="3500462" cy="1285884"/>
          </a:xfrm>
          <a:prstGeom prst="rect">
            <a:avLst/>
          </a:prstGeom>
          <a:solidFill>
            <a:srgbClr val="303168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40.03.01 Юриспруденция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Уголовно-правовой</a:t>
            </a:r>
          </a:p>
          <a:p>
            <a:pPr algn="ctr"/>
            <a:endParaRPr lang="ru-RU" dirty="0"/>
          </a:p>
        </p:txBody>
      </p:sp>
      <p:grpSp>
        <p:nvGrpSpPr>
          <p:cNvPr id="3" name="组合 104"/>
          <p:cNvGrpSpPr/>
          <p:nvPr/>
        </p:nvGrpSpPr>
        <p:grpSpPr>
          <a:xfrm flipV="1">
            <a:off x="3643306" y="2357433"/>
            <a:ext cx="3429024" cy="802628"/>
            <a:chOff x="5246304" y="4593020"/>
            <a:chExt cx="2438687" cy="732477"/>
          </a:xfrm>
        </p:grpSpPr>
        <p:sp>
          <p:nvSpPr>
            <p:cNvPr id="102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3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357158" y="3714753"/>
            <a:ext cx="3500462" cy="1285884"/>
          </a:xfrm>
          <a:prstGeom prst="rect">
            <a:avLst/>
          </a:prstGeom>
          <a:solidFill>
            <a:srgbClr val="51255C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44.03.01 Педагогическое образование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Информатика </a:t>
            </a:r>
          </a:p>
          <a:p>
            <a:pPr algn="ctr"/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357158" y="5429265"/>
            <a:ext cx="3500462" cy="1285884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44.03.01 Педагогическое образование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Иностранный язык </a:t>
            </a:r>
          </a:p>
          <a:p>
            <a:pPr algn="ctr"/>
            <a:endParaRPr lang="ru-RU" dirty="0"/>
          </a:p>
        </p:txBody>
      </p:sp>
      <p:grpSp>
        <p:nvGrpSpPr>
          <p:cNvPr id="4" name="组合 104"/>
          <p:cNvGrpSpPr/>
          <p:nvPr/>
        </p:nvGrpSpPr>
        <p:grpSpPr>
          <a:xfrm flipV="1">
            <a:off x="3643306" y="4143382"/>
            <a:ext cx="3429024" cy="802628"/>
            <a:chOff x="5246304" y="4593020"/>
            <a:chExt cx="2438687" cy="732477"/>
          </a:xfrm>
        </p:grpSpPr>
        <p:sp>
          <p:nvSpPr>
            <p:cNvPr id="107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08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04"/>
          <p:cNvGrpSpPr/>
          <p:nvPr/>
        </p:nvGrpSpPr>
        <p:grpSpPr>
          <a:xfrm flipV="1">
            <a:off x="3643306" y="5857894"/>
            <a:ext cx="3429024" cy="802628"/>
            <a:chOff x="5246304" y="4593020"/>
            <a:chExt cx="2438687" cy="732477"/>
          </a:xfrm>
        </p:grpSpPr>
        <p:sp>
          <p:nvSpPr>
            <p:cNvPr id="110" name="椭圆 105"/>
            <p:cNvSpPr/>
            <p:nvPr/>
          </p:nvSpPr>
          <p:spPr>
            <a:xfrm>
              <a:off x="5246304" y="4593020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11" name="任意多边形 10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114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1857366"/>
            <a:ext cx="4500563" cy="428628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  <a:sym typeface="+mn-lt"/>
              </a:rPr>
              <a:t>КЦП – 17 (ОЧНАЯ ФОРМА</a:t>
            </a:r>
            <a:r>
              <a:rPr lang="ru-RU" sz="1867" kern="0" dirty="0" smtClean="0">
                <a:cs typeface="+mn-ea"/>
                <a:sym typeface="+mn-lt"/>
              </a:rPr>
              <a:t>) </a:t>
            </a:r>
            <a:endParaRPr sz="1867" kern="0" dirty="0">
              <a:cs typeface="+mn-ea"/>
              <a:sym typeface="+mn-lt"/>
            </a:endParaRPr>
          </a:p>
        </p:txBody>
      </p:sp>
      <p:sp>
        <p:nvSpPr>
          <p:cNvPr id="115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2428868"/>
            <a:ext cx="4500563" cy="50006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38" y="2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17 (ОЧНАЯ ФОРМА);</a:t>
            </a: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 (ОЧНО-ЗАОЧНАЯ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38" y="857234"/>
            <a:ext cx="4500562" cy="714380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lang="ru-RU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(ОЧНАЯ ФОРМА);</a:t>
            </a:r>
          </a:p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 (ОЧНО-ЗАОЧНАЯ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</a:t>
            </a:r>
          </a:p>
          <a:p>
            <a:pPr defTabSz="1219170">
              <a:buClr>
                <a:srgbClr val="000000"/>
              </a:buClr>
            </a:pP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3571878"/>
            <a:ext cx="4500563" cy="428628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10 (ОЧНАЯ ФОРМА)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4214817"/>
            <a:ext cx="4500563" cy="50006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5357827"/>
            <a:ext cx="4500563" cy="428628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КЦП – 10 (ОЧНАЯ ФОРМА)</a:t>
            </a: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1794;p47">
            <a:extLst>
              <a:ext uri="{FF2B5EF4-FFF2-40B4-BE49-F238E27FC236}">
                <a16:creationId xmlns="" xmlns:a16="http://schemas.microsoft.com/office/drawing/2014/main" id="{FBD9FAD2-8DC9-4672-AD8A-088E5C9157DA}"/>
              </a:ext>
            </a:extLst>
          </p:cNvPr>
          <p:cNvSpPr/>
          <p:nvPr/>
        </p:nvSpPr>
        <p:spPr>
          <a:xfrm flipH="1">
            <a:off x="4643441" y="5929329"/>
            <a:ext cx="4500563" cy="500067"/>
          </a:xfrm>
          <a:custGeom>
            <a:avLst/>
            <a:gdLst/>
            <a:ahLst/>
            <a:cxnLst/>
            <a:rect l="l" t="t" r="r" b="b"/>
            <a:pathLst>
              <a:path w="23623" h="21813" extrusionOk="0">
                <a:moveTo>
                  <a:pt x="19050" y="21812"/>
                </a:moveTo>
                <a:lnTo>
                  <a:pt x="4572" y="21812"/>
                </a:lnTo>
                <a:cubicBezTo>
                  <a:pt x="2048" y="21812"/>
                  <a:pt x="0" y="19764"/>
                  <a:pt x="0" y="17240"/>
                </a:cubicBezTo>
                <a:lnTo>
                  <a:pt x="0" y="4572"/>
                </a:lnTo>
                <a:cubicBezTo>
                  <a:pt x="0" y="2048"/>
                  <a:pt x="2048" y="0"/>
                  <a:pt x="4572" y="0"/>
                </a:cubicBezTo>
                <a:lnTo>
                  <a:pt x="19050" y="0"/>
                </a:lnTo>
                <a:cubicBezTo>
                  <a:pt x="21574" y="0"/>
                  <a:pt x="23622" y="2048"/>
                  <a:pt x="23622" y="4572"/>
                </a:cubicBezTo>
                <a:lnTo>
                  <a:pt x="23622" y="17240"/>
                </a:lnTo>
                <a:cubicBezTo>
                  <a:pt x="23622" y="19764"/>
                  <a:pt x="21574" y="21812"/>
                  <a:pt x="19050" y="21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ВНЕБЮДЖЕТ – 10 (ОЧНАЯ ФОРМА</a:t>
            </a:r>
            <a:r>
              <a:rPr lang="ru-RU" sz="1867" kern="0" dirty="0" smtClean="0">
                <a:solidFill>
                  <a:srgbClr val="000000"/>
                </a:solidFill>
                <a:cs typeface="+mn-ea"/>
                <a:sym typeface="+mn-lt"/>
              </a:rPr>
              <a:t>) </a:t>
            </a:r>
            <a:endParaRPr lang="ru-RU" sz="1867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58280" y="0"/>
            <a:ext cx="285720" cy="6858000"/>
          </a:xfrm>
          <a:prstGeom prst="rect">
            <a:avLst/>
          </a:prstGeom>
          <a:solidFill>
            <a:srgbClr val="2A727B"/>
          </a:solidFill>
          <a:ln w="7450" cap="flat" cmpd="sng">
            <a:noFill/>
            <a:prstDash val="solid"/>
            <a:miter lim="11906"/>
            <a:headEnd type="none" w="sm" len="sm"/>
            <a:tailEnd type="none" w="sm" len="sm"/>
          </a:ln>
        </p:spPr>
        <p:txBody>
          <a:bodyPr spcFirstLastPara="1" vert="vert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1867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БАКАЛАВРИАТ</a:t>
            </a:r>
            <a:endParaRPr lang="ru-RU" sz="1867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8774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 animBg="1"/>
      <p:bldP spid="115" grpId="0" build="p" animBg="1"/>
      <p:bldP spid="26" grpId="0" build="p" animBg="1"/>
      <p:bldP spid="27" grpId="0" build="p" animBg="1"/>
      <p:bldP spid="28" grpId="0" build="p" animBg="1"/>
      <p:bldP spid="29" grpId="0" build="p" animBg="1"/>
      <p:bldP spid="30" grpId="0" build="p" animBg="1"/>
      <p:bldP spid="31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450" cap="flat" cmpd="sng">
          <a:solidFill>
            <a:srgbClr val="000000"/>
          </a:solidFill>
          <a:prstDash val="solid"/>
          <a:miter lim="11906"/>
          <a:headEnd type="none" w="sm" len="sm"/>
          <a:tailEnd type="none" w="sm" len="sm"/>
        </a:ln>
      </a:spPr>
      <a:bodyPr spcFirstLastPara="1" wrap="square" lIns="121900" tIns="121900" rIns="121900" bIns="121900" anchor="ctr" anchorCtr="0">
        <a:noAutofit/>
      </a:bodyPr>
      <a:lstStyle>
        <a:defPPr defTabSz="1219170">
          <a:buClr>
            <a:srgbClr val="000000"/>
          </a:buClr>
          <a:defRPr sz="1867" kern="0">
            <a:solidFill>
              <a:srgbClr val="000000"/>
            </a:solidFill>
            <a:cs typeface="+mn-ea"/>
            <a:sym typeface="+mn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1625</Words>
  <Application>Microsoft Office PowerPoint</Application>
  <PresentationFormat>Экран (4:3)</PresentationFormat>
  <Paragraphs>422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Студенты университета являются победителями и призёрами чемпионата Москвы по мини-футболу 5х5 В1  (спорт слепых)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Стоимость обучения в 2023 году</vt:lpstr>
      <vt:lpstr>Стоимость обучения в 2023 году</vt:lpstr>
      <vt:lpstr>Презентация PowerPoint</vt:lpstr>
      <vt:lpstr>Презентация PowerPoint</vt:lpstr>
      <vt:lpstr>Презентация PowerPoint</vt:lpstr>
      <vt:lpstr> ОБЩЕЖИТИЕ   </vt:lpstr>
      <vt:lpstr>Презентация PowerPoint</vt:lpstr>
      <vt:lpstr>УЧЕБНО-СПОРТИВНЫЙ КОМПЛЕКС  </vt:lpstr>
      <vt:lpstr>Презентация PowerPoint</vt:lpstr>
      <vt:lpstr>Презентация PowerPoint</vt:lpstr>
      <vt:lpstr>   Центр карьеры       </vt:lpstr>
      <vt:lpstr>Дни открытых дверей РГУ СоцТех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Тамила</dc:creator>
  <cp:lastModifiedBy>Ковальчук Тамила Александровна</cp:lastModifiedBy>
  <cp:revision>61</cp:revision>
  <dcterms:created xsi:type="dcterms:W3CDTF">2024-02-27T17:14:11Z</dcterms:created>
  <dcterms:modified xsi:type="dcterms:W3CDTF">2024-03-28T07:14:06Z</dcterms:modified>
</cp:coreProperties>
</file>