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6" r:id="rId3"/>
    <p:sldId id="257" r:id="rId4"/>
    <p:sldId id="259" r:id="rId5"/>
    <p:sldId id="260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9" r:id="rId18"/>
    <p:sldId id="29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2B3"/>
    <a:srgbClr val="B40008"/>
    <a:srgbClr val="7C0007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64" autoAdjust="0"/>
  </p:normalViewPr>
  <p:slideViewPr>
    <p:cSldViewPr>
      <p:cViewPr varScale="1">
        <p:scale>
          <a:sx n="110" d="100"/>
          <a:sy n="110" d="100"/>
        </p:scale>
        <p:origin x="-100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Сведения о выпускниках с инвалидностью по зрению, завершивших обучение на факультете ИТ с 2015 г. по 2023 г.</a:t>
            </a:r>
          </a:p>
        </c:rich>
      </c:tx>
      <c:layout>
        <c:manualLayout>
          <c:xMode val="edge"/>
          <c:yMode val="edge"/>
          <c:x val="0.11893502542976284"/>
          <c:y val="9.8983655087527748E-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4235502836346547E-2"/>
          <c:y val="0.19718954051695603"/>
          <c:w val="0.91555550990732215"/>
          <c:h val="0.63512515528884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Трудоустроены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Лист1!$A$6:$A$14</c:f>
              <c:strCache>
                <c:ptCount val="9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  <c:pt idx="7">
                  <c:v>2022 г.</c:v>
                </c:pt>
                <c:pt idx="8">
                  <c:v>2023 г.</c:v>
                </c:pt>
              </c:strCache>
            </c:strRef>
          </c:cat>
          <c:val>
            <c:numRef>
              <c:f>Лист1!$B$6:$B$14</c:f>
              <c:numCache>
                <c:formatCode>0%</c:formatCode>
                <c:ptCount val="9"/>
                <c:pt idx="0">
                  <c:v>0.86</c:v>
                </c:pt>
                <c:pt idx="1">
                  <c:v>0.5</c:v>
                </c:pt>
                <c:pt idx="2">
                  <c:v>0.67</c:v>
                </c:pt>
                <c:pt idx="3">
                  <c:v>1</c:v>
                </c:pt>
                <c:pt idx="4">
                  <c:v>0.75</c:v>
                </c:pt>
                <c:pt idx="5">
                  <c:v>0.77</c:v>
                </c:pt>
                <c:pt idx="6">
                  <c:v>0.25</c:v>
                </c:pt>
                <c:pt idx="7">
                  <c:v>0.75</c:v>
                </c:pt>
                <c:pt idx="8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46-49AA-9FC3-C12651E55C61}"/>
            </c:ext>
          </c:extLst>
        </c:ser>
        <c:ser>
          <c:idx val="1"/>
          <c:order val="1"/>
          <c:tx>
            <c:strRef>
              <c:f>Лист1!$C$5</c:f>
              <c:strCache>
                <c:ptCount val="1"/>
                <c:pt idx="0">
                  <c:v>Продолжают обучение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Лист1!$A$6:$A$14</c:f>
              <c:strCache>
                <c:ptCount val="9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  <c:pt idx="4">
                  <c:v>2019 г.</c:v>
                </c:pt>
                <c:pt idx="5">
                  <c:v>2020 г.</c:v>
                </c:pt>
                <c:pt idx="6">
                  <c:v>2021 г.</c:v>
                </c:pt>
                <c:pt idx="7">
                  <c:v>2022 г.</c:v>
                </c:pt>
                <c:pt idx="8">
                  <c:v>2023 г.</c:v>
                </c:pt>
              </c:strCache>
            </c:strRef>
          </c:cat>
          <c:val>
            <c:numRef>
              <c:f>Лист1!$C$6:$C$14</c:f>
              <c:numCache>
                <c:formatCode>0%</c:formatCode>
                <c:ptCount val="9"/>
                <c:pt idx="0">
                  <c:v>0.14000000000000001</c:v>
                </c:pt>
                <c:pt idx="1">
                  <c:v>0.5</c:v>
                </c:pt>
                <c:pt idx="2">
                  <c:v>0.33</c:v>
                </c:pt>
                <c:pt idx="3">
                  <c:v>0</c:v>
                </c:pt>
                <c:pt idx="4">
                  <c:v>0.25</c:v>
                </c:pt>
                <c:pt idx="5">
                  <c:v>0.23</c:v>
                </c:pt>
                <c:pt idx="6">
                  <c:v>0.75</c:v>
                </c:pt>
                <c:pt idx="7">
                  <c:v>0.25</c:v>
                </c:pt>
                <c:pt idx="8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46-49AA-9FC3-C12651E55C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618816"/>
        <c:axId val="57620352"/>
      </c:barChart>
      <c:catAx>
        <c:axId val="5761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620352"/>
        <c:crosses val="autoZero"/>
        <c:auto val="1"/>
        <c:lblAlgn val="ctr"/>
        <c:lblOffset val="100"/>
        <c:noMultiLvlLbl val="0"/>
      </c:catAx>
      <c:valAx>
        <c:axId val="5762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61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0DE01-2B45-4A40-8D8B-A0CD9C4DD590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24A8D-16B2-4DC3-A187-4F1F11FA4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4A8D-16B2-4DC3-A187-4F1F11FA4CD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71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915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48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24A8D-16B2-4DC3-A187-4F1F11FA4CD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04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24A8D-16B2-4DC3-A187-4F1F11FA4CD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2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2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6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0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4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4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2CFBD-78E0-420C-AC80-1800F8FEF5C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9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9C20-7EE2-4D74-91BA-FF1ECFDB5DF4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A17E-658F-470D-A5F2-509FB18FB755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8F3C-8137-4340-8D58-375526799306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1F80-45C3-4C53-ABE2-789612B40E88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9016-BDD0-4C4B-84C8-5A2050F4C400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4A2-DE08-4607-ACA6-B3F74F422C89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7F77-02D3-4349-AD71-DB75139B99DE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E9FB-A611-4869-8509-3B6CEF996D19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5FC4-3EFB-4A51-B619-A926A9923FE6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7B8CC-0801-47AF-8996-A7FAC478AAA0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EF7E-F02A-4B25-B163-17BFE8A6EBBD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D24BE-415D-4124-AF8E-F86CD1D5E6B0}" type="datetime1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E95F2-C211-4CA4-84D1-6124A652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66"/>
          <p:cNvSpPr txBox="1">
            <a:spLocks noChangeArrowheads="1"/>
          </p:cNvSpPr>
          <p:nvPr/>
        </p:nvSpPr>
        <p:spPr bwMode="auto">
          <a:xfrm>
            <a:off x="3275856" y="6212160"/>
            <a:ext cx="26638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ym typeface="Symbol" pitchFamily="18" charset="2"/>
              </a:rPr>
              <a:t> МГППУ, 2024</a:t>
            </a:r>
          </a:p>
        </p:txBody>
      </p:sp>
      <p:sp>
        <p:nvSpPr>
          <p:cNvPr id="10" name="Text Box 168"/>
          <p:cNvSpPr txBox="1">
            <a:spLocks noChangeArrowheads="1"/>
          </p:cNvSpPr>
          <p:nvPr/>
        </p:nvSpPr>
        <p:spPr bwMode="auto">
          <a:xfrm>
            <a:off x="611560" y="1114866"/>
            <a:ext cx="7992888" cy="39703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Инклюзивное обучение студентов с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нарушениями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зрения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факультете информационных технологий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МГППУ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среда обучения, результаты, достижения </a:t>
            </a:r>
          </a:p>
        </p:txBody>
      </p:sp>
      <p:pic>
        <p:nvPicPr>
          <p:cNvPr id="11" name="Picture 2" descr="F:\Семестры\Копия MGPPU_Logo cop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9050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31150" y="566169"/>
            <a:ext cx="7200800" cy="843231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Тактильная рука»: оперативная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передача информации слепоглухим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949E3E3-B31A-4733-906D-BC11C8918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6" y="3425805"/>
            <a:ext cx="2194750" cy="1371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3189936" y="1988840"/>
            <a:ext cx="5282423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	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факультете разработано, запатентовано и передано в производство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тифлотехническое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устройство для тактильной передачи символьных данных незрячим пользователям. Это устройство работает от автономного источника питания и управляется через стандартный интерфейс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Bluetooth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Гаджет может использоваться как вспомогательное устройство, обеспечивающее информирование незрячего пользователя через тактильный канал, что удобно в условиях, когда слуховой канал восприятия необходим для выполнения других повседневных задач.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5CD318-4E19-46F1-8C35-1FBA2B88D683}"/>
              </a:ext>
            </a:extLst>
          </p:cNvPr>
          <p:cNvSpPr txBox="1"/>
          <p:nvPr/>
        </p:nvSpPr>
        <p:spPr>
          <a:xfrm>
            <a:off x="4211960" y="63155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146069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910638" y="551587"/>
            <a:ext cx="7200800" cy="8432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Ультразвуковое устройство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ориентации людей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нарушениями зрения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2884578" y="1221259"/>
            <a:ext cx="5580811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тифлотехническое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устройство,  предназначенное для решения задачи ориентирования в пространстве. Электронное устройство питается от внешнего источника энергии и снабжено направленным ультразвуковым датчиком, который позволяет оценивать расстояние до расположенных перед пользователем препятствий. Разные версии этого устройства представлялись на Всероссийской выставке научно-технического творчества молодежи в 2014-15 году, где работа была отмечена премией Президента Российской Федерации. В 2016 году проект занял 1 место на  Всероссийском конкурсе на лучший проект научного творчества среди инклюзивных команд образовательных организаций, состоявшемся в МГТУ им. Н.Э. Баумана.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02DB12E-3202-4B78-91AA-AAE60CA5EAC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" y="3384442"/>
            <a:ext cx="2212271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408AB3-9F14-47C2-8D0A-8C882F74A983}"/>
              </a:ext>
            </a:extLst>
          </p:cNvPr>
          <p:cNvSpPr txBox="1"/>
          <p:nvPr/>
        </p:nvSpPr>
        <p:spPr>
          <a:xfrm>
            <a:off x="3995936" y="63423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98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910638" y="551587"/>
            <a:ext cx="7200800" cy="84323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распознавания банкнот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3173824" y="1950114"/>
            <a:ext cx="528242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	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выпускников с нарушениями зрения нашего факультета, работающим в настоящее время в компании «Яндекс», создано приложение, предназначенное для распознавания номиналов денежных банкнот. 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Это мобильное приложение использует камеру смартфона как универсальный сканер, значительно облегчая повседневную жизнь незрячих пользователей.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F1C8E2-D880-4EF2-8197-EE628484E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19" y="2064646"/>
            <a:ext cx="1989038" cy="15119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901A6E-83F9-4204-AB3B-84A33C098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531" y="3680238"/>
            <a:ext cx="1194920" cy="9205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6A1050-5BAD-4B97-A809-2B25A5E8B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740" y="4497159"/>
            <a:ext cx="1012024" cy="1511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CB328D-2E23-482B-AC13-547A4797808F}"/>
              </a:ext>
            </a:extLst>
          </p:cNvPr>
          <p:cNvSpPr txBox="1"/>
          <p:nvPr/>
        </p:nvSpPr>
        <p:spPr>
          <a:xfrm>
            <a:off x="3869564" y="63813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78233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60376" y="551587"/>
            <a:ext cx="5323992" cy="8432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Успешное участие во Всероссийском сетевом конкурсе студенческих проектов «Профессиональное завтра»</a:t>
            </a: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3203848" y="1939033"/>
            <a:ext cx="5282423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	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номинации "Мое полезное изобретение» на 1-ом Всероссийском сетевом конкурсе студенческих проектов «Профессиональное завтра» с участием студентов с инвалидностью, организованном Министерством науки и высшего образования Российской Федерации с проектом «Отображение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 в геоинформационной системе, ориентированной на пользователей с нарушением зрения.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Через год ребята получили патент на данное изобретение.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2885D5-E9A6-4488-ADAF-FE18D156C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0" y="2204864"/>
            <a:ext cx="2416714" cy="1809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3B1F5B-C7F7-4829-AE6F-ED07EED15E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64" y="4365200"/>
            <a:ext cx="2408867" cy="1809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99D675-B8BA-4979-A937-360DC244CFA5}"/>
              </a:ext>
            </a:extLst>
          </p:cNvPr>
          <p:cNvSpPr txBox="1"/>
          <p:nvPr/>
        </p:nvSpPr>
        <p:spPr>
          <a:xfrm>
            <a:off x="3851920" y="63813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62626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60376" y="551587"/>
            <a:ext cx="5323992" cy="8432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Успешное участие во Всероссийском сетевом конкурсе студенческих проектов «Профессиональное завтра»</a:t>
            </a: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2881015" y="1326039"/>
            <a:ext cx="5282423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	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 за нестандартный подход к раскрытию темы в номинации «Почему я ценный и полезный работник: 10 аргументов» на III-ом Всероссийском сетевом конкурсе студенческих проектов «Профессиональное завтра» с участием студентов с инвалидностью, организованном Министерством науки и высшего образования Российской Федерации.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Конкурсе приняли участие более 500 студентов из 155 вузов и 115 городов со всех уголков нашей страны.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совершенстве владея профессиональной терминологией и практическими навыками, наш студент убедил членов жюри в особой ценности и значимости специалиста-эксперта по доступности различных информационных устройств и программных продуктов для людей с ограниченными возможностями здоровья.</a:t>
            </a: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253D91-C088-498D-89D2-DE30B1414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34" y="2365697"/>
            <a:ext cx="1627773" cy="2304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745E1D-A454-4453-8550-112EE3929D84}"/>
              </a:ext>
            </a:extLst>
          </p:cNvPr>
          <p:cNvSpPr txBox="1"/>
          <p:nvPr/>
        </p:nvSpPr>
        <p:spPr>
          <a:xfrm>
            <a:off x="3419872" y="63064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44614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60376" y="551587"/>
            <a:ext cx="5323992" cy="8432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Успешное участие в Международном студенческом чемпионате мира по программированию (ICPC)</a:t>
            </a: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3147065" y="1988840"/>
            <a:ext cx="528242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	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отборочном этапе чемпионата участвовало  370 команд московских вузов. Результатом участия в чемпионате стала победа в квалификационном туре и выход в финальный этап «Moscow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Contest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2018» – четверть финала командного чемпионата мира по программированию (ICPC).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ED459C-2D00-44F6-BC5B-603A55963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060848"/>
            <a:ext cx="2432515" cy="1725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64DF78-35BC-4A0F-810C-217C4CBAF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45" y="4221088"/>
            <a:ext cx="2402032" cy="1798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9A3E54-2F55-43A9-8191-7674028F6428}"/>
              </a:ext>
            </a:extLst>
          </p:cNvPr>
          <p:cNvSpPr txBox="1"/>
          <p:nvPr/>
        </p:nvSpPr>
        <p:spPr>
          <a:xfrm>
            <a:off x="4208038" y="62607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1546810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980330"/>
          </a:xfrm>
        </p:spPr>
        <p:txBody>
          <a:bodyPr>
            <a:normAutofit fontScale="90000"/>
          </a:bodyPr>
          <a:lstStyle/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2" cstate="print"/>
          <a:srcRect l="25244" t="22615" r="24081" b="38272"/>
          <a:stretch>
            <a:fillRect/>
          </a:stretch>
        </p:blipFill>
        <p:spPr bwMode="auto">
          <a:xfrm>
            <a:off x="7619601" y="11663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11088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1790802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9430" y="250295"/>
            <a:ext cx="4870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«Сведения о выпускниках с инвалидностью по зрению, завершивших обучение на факультете ИТ»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B73785-4831-4404-8147-0F6BDF07E9A1}"/>
              </a:ext>
            </a:extLst>
          </p:cNvPr>
          <p:cNvSpPr txBox="1"/>
          <p:nvPr/>
        </p:nvSpPr>
        <p:spPr>
          <a:xfrm>
            <a:off x="1187624" y="5162134"/>
            <a:ext cx="6912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	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факультете «Информационные технологии» МГППУ стопроцентное трудоустройство выпускников с нарушениями зрения.</a:t>
            </a:r>
          </a:p>
        </p:txBody>
      </p:sp>
      <p:pic>
        <p:nvPicPr>
          <p:cNvPr id="14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185EB87-7171-4A56-93A0-6C8FBF42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F30D940E-CAF1-466A-B292-61107A284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624517"/>
              </p:ext>
            </p:extLst>
          </p:nvPr>
        </p:nvGraphicFramePr>
        <p:xfrm>
          <a:off x="1187625" y="1432579"/>
          <a:ext cx="6912766" cy="3489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58F83E-485F-4F73-8DAE-BD1E963C4DA3}"/>
              </a:ext>
            </a:extLst>
          </p:cNvPr>
          <p:cNvSpPr txBox="1"/>
          <p:nvPr/>
        </p:nvSpPr>
        <p:spPr>
          <a:xfrm>
            <a:off x="4211960" y="63720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73510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F61D45A6-4E92-459D-A39E-F4717089C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862" y="1114227"/>
            <a:ext cx="4038600" cy="4547021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</a:t>
            </a: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РУМЦ МГППУ оказывают помощь абитуриентам, студентам университета и их родителям.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None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 период проведения Приёмной кампании специалисты Центра создают условия для поступающих с нарушениями зрения: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обеспечивают раздаточным материалом;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 анкетирование;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выясняют потребности абитуриентов;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необходимости выдают специальное оборудование;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консультируют по различным вопросам.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D94A13B-4ADF-464E-BE27-E9E4AE6E3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3587" y="1122029"/>
            <a:ext cx="4312332" cy="4107172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студент или абитуриент, а также его родители могут обратиться за помощью и поддержкой РУМЦ.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4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310 (Сретенка, 29, 3-й этаж), </a:t>
            </a: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4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тел.:8-800-707-49-29</a:t>
            </a:r>
            <a:r>
              <a:rPr lang="ru-RU" sz="4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Сотрудничество факультета ИТ, его тифлотипографии и РУМЦ МГППУ направлено на создание благоприятных специальных условий обучения для студентов с нарушениями зрения.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Студенты активно участвуют в различных конкурсах, например «Профессиональное завтра»; слетах; мониторингах. Помогают студентам с инвалидностью в проекте «Доверенные студенты».</a:t>
            </a:r>
            <a:endParaRPr lang="ru-RU" sz="4900" dirty="0"/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619601" y="11663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11088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148064" y="1772816"/>
            <a:ext cx="388741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pPr marL="0" marR="0" lvl="0" indent="4492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9430" y="250295"/>
            <a:ext cx="4870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учебно-методический центр по работе с инвалидами и лицами с ОВЗ МГППУ</a:t>
            </a:r>
          </a:p>
        </p:txBody>
      </p:sp>
      <p:pic>
        <p:nvPicPr>
          <p:cNvPr id="14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185EB87-7171-4A56-93A0-6C8FBF42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456E7E-F8A2-4E49-B92C-7949998E6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82" y="5022575"/>
            <a:ext cx="2075641" cy="14423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F916AD-2D9E-4B24-A346-F93CB68E0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351" y="5039568"/>
            <a:ext cx="1932396" cy="14423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1CF43D-587F-48E0-BDFB-28434442D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587" y="5056429"/>
            <a:ext cx="4397576" cy="14023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05705E5-96B8-4778-98AE-FB8482ECB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2619" y="6458786"/>
            <a:ext cx="9754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60376" y="260648"/>
            <a:ext cx="5323992" cy="843231"/>
          </a:xfrm>
        </p:spPr>
        <p:txBody>
          <a:bodyPr/>
          <a:lstStyle/>
          <a:p>
            <a:pPr algn="ctr"/>
            <a:r>
              <a:rPr lang="ru-RU" sz="2000" b="1" dirty="0" bmk="_Toc118732252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ЗАКЛЮЧЕНИЕ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279147" y="2708920"/>
            <a:ext cx="2249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обучения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B0DC59-648C-492B-936A-00853987F1F9}"/>
              </a:ext>
            </a:extLst>
          </p:cNvPr>
          <p:cNvSpPr txBox="1"/>
          <p:nvPr/>
        </p:nvSpPr>
        <p:spPr>
          <a:xfrm>
            <a:off x="2914578" y="836712"/>
            <a:ext cx="554461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</a:pPr>
            <a:r>
              <a:rPr lang="ru-RU" sz="1600" dirty="0">
                <a:latin typeface="Arial Narrow" panose="020B0606020202030204" pitchFamily="34" charset="0"/>
              </a:rPr>
              <a:t/>
            </a:r>
            <a:br>
              <a:rPr lang="ru-RU" sz="1600" dirty="0">
                <a:latin typeface="Arial Narrow" panose="020B0606020202030204" pitchFamily="34" charset="0"/>
              </a:rPr>
            </a:br>
            <a:r>
              <a:rPr lang="ru-RU" sz="1600" dirty="0">
                <a:latin typeface="Arial Narrow" panose="020B0606020202030204" pitchFamily="34" charset="0"/>
              </a:rPr>
              <a:t>	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Успеваемость студентов с нарушениями зрения, как правило, выше, чем у здоровых студентов. </a:t>
            </a:r>
          </a:p>
          <a:p>
            <a:pPr algn="just">
              <a:buClr>
                <a:schemeClr val="tx2">
                  <a:lumMod val="50000"/>
                </a:schemeClr>
              </a:buClr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2">
                  <a:lumMod val="50000"/>
                </a:schemeClr>
              </a:buClr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Этот результат обусловлен:</a:t>
            </a:r>
          </a:p>
          <a:p>
            <a:pPr marL="742950" lvl="1" indent="-285750" algn="just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качеством обучения, </a:t>
            </a:r>
          </a:p>
          <a:p>
            <a:pPr marL="742950" lvl="1" indent="-285750" algn="just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высокой мотивированностью, </a:t>
            </a:r>
          </a:p>
          <a:p>
            <a:pPr marL="742950" lvl="1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развитыми способностями к абстрактному мышлению.</a:t>
            </a:r>
          </a:p>
          <a:p>
            <a:pPr lvl="1" algn="just">
              <a:buClr>
                <a:schemeClr val="tx2">
                  <a:lumMod val="50000"/>
                </a:schemeClr>
              </a:buClr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2">
                  <a:lumMod val="50000"/>
                </a:schemeClr>
              </a:buClr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Обучение студентов с нарушениями зрения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средством подготовки специалистов, спрос на которых на сегодняшний день существенно превышает предложение.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340902-6559-4D57-B668-DC33CA90CC3B}"/>
              </a:ext>
            </a:extLst>
          </p:cNvPr>
          <p:cNvSpPr txBox="1"/>
          <p:nvPr/>
        </p:nvSpPr>
        <p:spPr>
          <a:xfrm>
            <a:off x="4067944" y="63080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102036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608" y="1772816"/>
            <a:ext cx="2267744" cy="3096344"/>
          </a:xfrm>
        </p:spPr>
        <p:txBody>
          <a:bodyPr>
            <a:noAutofit/>
          </a:bodyPr>
          <a:lstStyle/>
          <a:p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современной среды для обучения студентов с ОВЗ: теория и практика</a:t>
            </a:r>
          </a:p>
        </p:txBody>
      </p:sp>
      <p:sp>
        <p:nvSpPr>
          <p:cNvPr id="168" name="Rectangle 3"/>
          <p:cNvSpPr txBox="1">
            <a:spLocks noChangeArrowheads="1"/>
          </p:cNvSpPr>
          <p:nvPr/>
        </p:nvSpPr>
        <p:spPr>
          <a:xfrm>
            <a:off x="2555776" y="1628800"/>
            <a:ext cx="6336704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lvl="1">
              <a:lnSpc>
                <a:spcPct val="120000"/>
              </a:lnSpc>
              <a:spcBef>
                <a:spcPts val="1800"/>
              </a:spcBef>
              <a:defRPr/>
            </a:pP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дипломированных специалистов с высшим образованием по направлениям/специальностям: </a:t>
            </a:r>
          </a:p>
          <a:p>
            <a:pPr lvl="1">
              <a:lnSpc>
                <a:spcPct val="12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09.03.03 «Прикладная информатика»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подготовки 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прикладная информатика в психологии</a:t>
            </a:r>
            <a:r>
              <a:rPr lang="ru-RU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2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02.03.03 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«Математическое обеспечение и администрирование информационных систем» 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направленность подготовки 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системы и базы данных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lnSpc>
                <a:spcPct val="12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55.05.01 «Режиссура кино и телевидения»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, специализация 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режиссер мультимедиа, педагог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2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  <a:defRPr/>
            </a:pP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09.04.03 «Прикладная информатика»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магистерская программа 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Психолого-педагогические измерения</a:t>
            </a:r>
            <a:r>
              <a:rPr lang="ru-RU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1">
              <a:lnSpc>
                <a:spcPct val="80000"/>
              </a:lnSpc>
              <a:spcBef>
                <a:spcPts val="1800"/>
              </a:spcBef>
              <a:buFont typeface="Wingdings" pitchFamily="2" charset="2"/>
              <a:buChar char="v"/>
              <a:defRPr/>
            </a:pPr>
            <a:endParaRPr lang="ru-RU" sz="2800" dirty="0">
              <a:solidFill>
                <a:srgbClr val="5DB2B3"/>
              </a:solidFill>
            </a:endParaRPr>
          </a:p>
          <a:p>
            <a:pPr lvl="1">
              <a:lnSpc>
                <a:spcPct val="80000"/>
              </a:lnSpc>
              <a:spcBef>
                <a:spcPts val="1800"/>
              </a:spcBef>
              <a:buFont typeface="Wingdings" pitchFamily="2" charset="2"/>
              <a:buChar char="v"/>
              <a:defRPr/>
            </a:pPr>
            <a:endParaRPr lang="ru-RU" sz="2800" dirty="0"/>
          </a:p>
        </p:txBody>
      </p:sp>
      <p:sp>
        <p:nvSpPr>
          <p:cNvPr id="169" name="Заголовок 1"/>
          <p:cNvSpPr txBox="1">
            <a:spLocks/>
          </p:cNvSpPr>
          <p:nvPr/>
        </p:nvSpPr>
        <p:spPr>
          <a:xfrm>
            <a:off x="2627784" y="188640"/>
            <a:ext cx="619268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Направления подготовки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3" name="Номер слайда 171"/>
          <p:cNvSpPr>
            <a:spLocks noGrp="1"/>
          </p:cNvSpPr>
          <p:nvPr>
            <p:ph type="sldNum" sz="quarter" idx="12"/>
          </p:nvPr>
        </p:nvSpPr>
        <p:spPr>
          <a:xfrm>
            <a:off x="8651824" y="6590957"/>
            <a:ext cx="528688" cy="268139"/>
          </a:xfrm>
        </p:spPr>
        <p:txBody>
          <a:bodyPr/>
          <a:lstStyle/>
          <a:p>
            <a:pPr algn="ctr"/>
            <a:fld id="{D2827149-EFFD-425B-ABD5-E4901861E329}" type="slidenum">
              <a:rPr lang="ru-RU" smtClean="0"/>
              <a:pPr algn="ctr"/>
              <a:t>2</a:t>
            </a:fld>
            <a:endParaRPr lang="ru-RU" dirty="0"/>
          </a:p>
        </p:txBody>
      </p:sp>
      <p:pic>
        <p:nvPicPr>
          <p:cNvPr id="11267" name="Picture 3" descr="C:\Users\Kirill\Desktop\srel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740" y="-459432"/>
            <a:ext cx="228600" cy="406400"/>
          </a:xfrm>
          <a:prstGeom prst="rect">
            <a:avLst/>
          </a:prstGeom>
          <a:noFill/>
        </p:spPr>
      </p:pic>
      <p:pic>
        <p:nvPicPr>
          <p:cNvPr id="2050" name="Picture 2" descr="C:\Users\Kirill\Desktop\ЛС\Фигура 1 копия.png"/>
          <p:cNvPicPr>
            <a:picLocks noChangeAspect="1" noChangeArrowheads="1"/>
          </p:cNvPicPr>
          <p:nvPr/>
        </p:nvPicPr>
        <p:blipFill>
          <a:blip r:embed="rId4" cstate="print"/>
          <a:srcRect t="4152"/>
          <a:stretch>
            <a:fillRect/>
          </a:stretch>
        </p:blipFill>
        <p:spPr bwMode="auto">
          <a:xfrm>
            <a:off x="2354992" y="1764"/>
            <a:ext cx="72009" cy="6856237"/>
          </a:xfrm>
          <a:prstGeom prst="rect">
            <a:avLst/>
          </a:prstGeom>
          <a:noFill/>
        </p:spPr>
      </p:pic>
      <p:sp>
        <p:nvSpPr>
          <p:cNvPr id="12" name="Text Box 166"/>
          <p:cNvSpPr txBox="1">
            <a:spLocks noChangeArrowheads="1"/>
          </p:cNvSpPr>
          <p:nvPr/>
        </p:nvSpPr>
        <p:spPr bwMode="auto">
          <a:xfrm>
            <a:off x="6995640" y="6516052"/>
            <a:ext cx="187220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ym typeface="Symbol" pitchFamily="18" charset="2"/>
              </a:rPr>
              <a:t> МГППУ, 2024</a:t>
            </a:r>
          </a:p>
        </p:txBody>
      </p:sp>
      <p:sp>
        <p:nvSpPr>
          <p:cNvPr id="13" name="Text Box 166"/>
          <p:cNvSpPr txBox="1">
            <a:spLocks noChangeArrowheads="1"/>
          </p:cNvSpPr>
          <p:nvPr/>
        </p:nvSpPr>
        <p:spPr bwMode="auto">
          <a:xfrm>
            <a:off x="2786050" y="6516052"/>
            <a:ext cx="435360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Факультет информационных технологий</a:t>
            </a:r>
          </a:p>
        </p:txBody>
      </p:sp>
      <p:pic>
        <p:nvPicPr>
          <p:cNvPr id="14" name="Picture 2" descr="F:\Семестры\Копия MGPPU_Logo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8" y="1764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35 0.526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8" grpId="0"/>
      <p:bldP spid="1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 txBox="1">
            <a:spLocks noChangeArrowheads="1"/>
          </p:cNvSpPr>
          <p:nvPr/>
        </p:nvSpPr>
        <p:spPr>
          <a:xfrm>
            <a:off x="2298598" y="1556792"/>
            <a:ext cx="6539016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1">
              <a:lnSpc>
                <a:spcPct val="8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аспирантов по направлению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09.06.01 Информатика и вычислительная техника специальность «Системный анализ, управление и обработка информации (по отраслям)»</a:t>
            </a:r>
          </a:p>
          <a:p>
            <a:pPr lvl="1">
              <a:lnSpc>
                <a:spcPct val="8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Нозологии: </a:t>
            </a:r>
          </a:p>
          <a:p>
            <a:pPr marL="914400" lvl="1" indent="-457200">
              <a:lnSpc>
                <a:spcPct val="8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нарушения зрения (36%), </a:t>
            </a:r>
          </a:p>
          <a:p>
            <a:pPr marL="914400" lvl="1" indent="-457200">
              <a:lnSpc>
                <a:spcPct val="8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работы опорно-двигательной системы (35%), </a:t>
            </a:r>
          </a:p>
          <a:p>
            <a:pPr marL="914400" lvl="1" indent="-457200">
              <a:lnSpc>
                <a:spcPct val="80000"/>
              </a:lnSpc>
              <a:spcBef>
                <a:spcPts val="180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другие нарушения (29%).</a:t>
            </a:r>
          </a:p>
        </p:txBody>
      </p:sp>
      <p:sp>
        <p:nvSpPr>
          <p:cNvPr id="169" name="Заголовок 1"/>
          <p:cNvSpPr txBox="1">
            <a:spLocks/>
          </p:cNvSpPr>
          <p:nvPr/>
        </p:nvSpPr>
        <p:spPr>
          <a:xfrm>
            <a:off x="2627784" y="188640"/>
            <a:ext cx="65162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Аспирантура. Нозологии</a:t>
            </a:r>
            <a:endParaRPr kumimoji="0" lang="ru-RU" sz="3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8" name="Номер слайда 171"/>
          <p:cNvSpPr>
            <a:spLocks noGrp="1"/>
          </p:cNvSpPr>
          <p:nvPr>
            <p:ph type="sldNum" sz="quarter" idx="12"/>
          </p:nvPr>
        </p:nvSpPr>
        <p:spPr>
          <a:xfrm>
            <a:off x="8651824" y="6590957"/>
            <a:ext cx="528688" cy="268139"/>
          </a:xfrm>
        </p:spPr>
        <p:txBody>
          <a:bodyPr/>
          <a:lstStyle/>
          <a:p>
            <a:pPr algn="ctr"/>
            <a:fld id="{D2827149-EFFD-425B-ABD5-E4901861E329}" type="slidenum">
              <a:rPr lang="ru-RU" smtClean="0"/>
              <a:pPr algn="ctr"/>
              <a:t>3</a:t>
            </a:fld>
            <a:endParaRPr lang="ru-RU" dirty="0"/>
          </a:p>
        </p:txBody>
      </p:sp>
      <p:pic>
        <p:nvPicPr>
          <p:cNvPr id="3074" name="Picture 2" descr="C:\Users\Kirill\Desktop\ЛС\srelk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464" y="-406400"/>
            <a:ext cx="228600" cy="406400"/>
          </a:xfrm>
          <a:prstGeom prst="rect">
            <a:avLst/>
          </a:prstGeom>
          <a:noFill/>
        </p:spPr>
      </p:pic>
      <p:pic>
        <p:nvPicPr>
          <p:cNvPr id="172" name="Picture 2" descr="C:\Users\Kirill\Desktop\ЛС\Фигура 1 копия.png"/>
          <p:cNvPicPr>
            <a:picLocks noChangeAspect="1" noChangeArrowheads="1"/>
          </p:cNvPicPr>
          <p:nvPr/>
        </p:nvPicPr>
        <p:blipFill>
          <a:blip r:embed="rId3" cstate="print"/>
          <a:srcRect t="4152"/>
          <a:stretch>
            <a:fillRect/>
          </a:stretch>
        </p:blipFill>
        <p:spPr bwMode="auto">
          <a:xfrm>
            <a:off x="2354992" y="1764"/>
            <a:ext cx="72009" cy="6856237"/>
          </a:xfrm>
          <a:prstGeom prst="rect">
            <a:avLst/>
          </a:prstGeom>
          <a:noFill/>
        </p:spPr>
      </p:pic>
      <p:sp>
        <p:nvSpPr>
          <p:cNvPr id="173" name="Заголовок 1"/>
          <p:cNvSpPr txBox="1">
            <a:spLocks/>
          </p:cNvSpPr>
          <p:nvPr/>
        </p:nvSpPr>
        <p:spPr>
          <a:xfrm>
            <a:off x="46608" y="1772816"/>
            <a:ext cx="2267744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современной среды для обучения студентов с ОВЗ: теория и практика</a:t>
            </a:r>
          </a:p>
        </p:txBody>
      </p:sp>
      <p:sp>
        <p:nvSpPr>
          <p:cNvPr id="174" name="Text Box 166"/>
          <p:cNvSpPr txBox="1">
            <a:spLocks noChangeArrowheads="1"/>
          </p:cNvSpPr>
          <p:nvPr/>
        </p:nvSpPr>
        <p:spPr bwMode="auto">
          <a:xfrm>
            <a:off x="6995640" y="6516052"/>
            <a:ext cx="187220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ym typeface="Symbol" pitchFamily="18" charset="2"/>
              </a:rPr>
              <a:t> МГППУ, 2024</a:t>
            </a:r>
          </a:p>
        </p:txBody>
      </p:sp>
      <p:sp>
        <p:nvSpPr>
          <p:cNvPr id="180" name="Text Box 166"/>
          <p:cNvSpPr txBox="1">
            <a:spLocks noChangeArrowheads="1"/>
          </p:cNvSpPr>
          <p:nvPr/>
        </p:nvSpPr>
        <p:spPr bwMode="auto">
          <a:xfrm>
            <a:off x="2786050" y="6516052"/>
            <a:ext cx="435360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Факультет информационных технологий</a:t>
            </a:r>
          </a:p>
        </p:txBody>
      </p:sp>
      <p:pic>
        <p:nvPicPr>
          <p:cNvPr id="12" name="Picture 2" descr="F:\Семестры\Копия MGPPU_Logo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8" y="1764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00191 0.5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 txBox="1">
            <a:spLocks noChangeArrowheads="1"/>
          </p:cNvSpPr>
          <p:nvPr/>
        </p:nvSpPr>
        <p:spPr>
          <a:xfrm>
            <a:off x="2555776" y="1268760"/>
            <a:ext cx="6588224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индивидуальные занятия. 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Техническое обеспечение учебного процесса.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Методическое сопровождение учебного процесса. 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Психолого-педагогическое сопровождение. 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сопровождение. 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Организация учебной практики и трудоустройство.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Безбарьерная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архитектурная и доступная среда. </a:t>
            </a:r>
          </a:p>
          <a:p>
            <a:pPr>
              <a:lnSpc>
                <a:spcPct val="150000"/>
              </a:lnSpc>
              <a:buClr>
                <a:schemeClr val="tx2">
                  <a:lumMod val="50000"/>
                </a:schemeClr>
              </a:buClr>
              <a:buFont typeface="Wingdings" pitchFamily="2" charset="2"/>
              <a:buChar char="v"/>
            </a:pP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9" name="Заголовок 1"/>
          <p:cNvSpPr txBox="1">
            <a:spLocks/>
          </p:cNvSpPr>
          <p:nvPr/>
        </p:nvSpPr>
        <p:spPr>
          <a:xfrm>
            <a:off x="2627784" y="188640"/>
            <a:ext cx="619268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компоненты среды обучения и </a:t>
            </a:r>
            <a:r>
              <a:rPr lang="ru-RU" sz="3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социализации</a:t>
            </a:r>
            <a:endParaRPr kumimoji="0" lang="ru-RU" sz="3600" b="1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3" name="Номер слайда 171"/>
          <p:cNvSpPr>
            <a:spLocks noGrp="1"/>
          </p:cNvSpPr>
          <p:nvPr>
            <p:ph type="sldNum" sz="quarter" idx="12"/>
          </p:nvPr>
        </p:nvSpPr>
        <p:spPr>
          <a:xfrm>
            <a:off x="8651824" y="6590957"/>
            <a:ext cx="528688" cy="268139"/>
          </a:xfrm>
        </p:spPr>
        <p:txBody>
          <a:bodyPr/>
          <a:lstStyle/>
          <a:p>
            <a:pPr algn="ctr"/>
            <a:fld id="{D2827149-EFFD-425B-ABD5-E4901861E329}" type="slidenum">
              <a:rPr lang="ru-RU" smtClean="0"/>
              <a:pPr algn="ctr"/>
              <a:t>4</a:t>
            </a:fld>
            <a:endParaRPr lang="ru-RU" dirty="0"/>
          </a:p>
        </p:txBody>
      </p:sp>
      <p:pic>
        <p:nvPicPr>
          <p:cNvPr id="11267" name="Picture 3" descr="C:\Users\Kirill\Desktop\srel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740" y="-459432"/>
            <a:ext cx="228600" cy="406400"/>
          </a:xfrm>
          <a:prstGeom prst="rect">
            <a:avLst/>
          </a:prstGeom>
          <a:noFill/>
        </p:spPr>
      </p:pic>
      <p:pic>
        <p:nvPicPr>
          <p:cNvPr id="2050" name="Picture 2" descr="C:\Users\Kirill\Desktop\ЛС\Фигура 1 копия.png"/>
          <p:cNvPicPr>
            <a:picLocks noChangeAspect="1" noChangeArrowheads="1"/>
          </p:cNvPicPr>
          <p:nvPr/>
        </p:nvPicPr>
        <p:blipFill>
          <a:blip r:embed="rId4" cstate="print"/>
          <a:srcRect t="4152"/>
          <a:stretch>
            <a:fillRect/>
          </a:stretch>
        </p:blipFill>
        <p:spPr bwMode="auto">
          <a:xfrm>
            <a:off x="2354992" y="1764"/>
            <a:ext cx="72009" cy="6856237"/>
          </a:xfrm>
          <a:prstGeom prst="rect">
            <a:avLst/>
          </a:prstGeom>
          <a:noFill/>
        </p:spPr>
      </p:pic>
      <p:sp>
        <p:nvSpPr>
          <p:cNvPr id="172" name="Text Box 166"/>
          <p:cNvSpPr txBox="1">
            <a:spLocks noChangeArrowheads="1"/>
          </p:cNvSpPr>
          <p:nvPr/>
        </p:nvSpPr>
        <p:spPr bwMode="auto">
          <a:xfrm>
            <a:off x="6995640" y="6516052"/>
            <a:ext cx="187220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ym typeface="Symbol" pitchFamily="18" charset="2"/>
              </a:rPr>
              <a:t> МГППУ, 2024</a:t>
            </a:r>
          </a:p>
        </p:txBody>
      </p:sp>
      <p:sp>
        <p:nvSpPr>
          <p:cNvPr id="174" name="Text Box 166"/>
          <p:cNvSpPr txBox="1">
            <a:spLocks noChangeArrowheads="1"/>
          </p:cNvSpPr>
          <p:nvPr/>
        </p:nvSpPr>
        <p:spPr bwMode="auto">
          <a:xfrm>
            <a:off x="2786050" y="6516052"/>
            <a:ext cx="435360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Факультет информационных технологий</a:t>
            </a:r>
          </a:p>
        </p:txBody>
      </p:sp>
      <p:sp>
        <p:nvSpPr>
          <p:cNvPr id="176" name="Заголовок 1"/>
          <p:cNvSpPr txBox="1">
            <a:spLocks/>
          </p:cNvSpPr>
          <p:nvPr/>
        </p:nvSpPr>
        <p:spPr>
          <a:xfrm>
            <a:off x="123252" y="1215735"/>
            <a:ext cx="2267744" cy="665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Среда обучения</a:t>
            </a:r>
          </a:p>
        </p:txBody>
      </p:sp>
      <p:pic>
        <p:nvPicPr>
          <p:cNvPr id="12" name="Picture 2" descr="F:\Семестры\Копия MGPPU_Logo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" y="1764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9" y="4632022"/>
            <a:ext cx="1579699" cy="17704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21" y="4694546"/>
            <a:ext cx="2461803" cy="1695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86" y="4657196"/>
            <a:ext cx="2360560" cy="17704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9" y="2276888"/>
            <a:ext cx="1600929" cy="187220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35 0.5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3"/>
          <p:cNvSpPr txBox="1">
            <a:spLocks noChangeArrowheads="1"/>
          </p:cNvSpPr>
          <p:nvPr/>
        </p:nvSpPr>
        <p:spPr>
          <a:xfrm>
            <a:off x="2555776" y="1340768"/>
            <a:ext cx="658822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sz="2200" kern="0" dirty="0"/>
              <a:t>Реализована</a:t>
            </a:r>
            <a:r>
              <a:rPr lang="ru-RU" sz="2200" kern="0" dirty="0">
                <a:solidFill>
                  <a:schemeClr val="tx2">
                    <a:lumMod val="50000"/>
                  </a:schemeClr>
                </a:solidFill>
              </a:rPr>
              <a:t> концепция инклюзивного обучения студентов с инвалидностью</a:t>
            </a:r>
            <a:r>
              <a:rPr lang="ru-RU" sz="2200" kern="0" dirty="0"/>
              <a:t>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sz="2200" kern="0" dirty="0"/>
              <a:t>Дополнительные занятия инвалидов на спец. курсах </a:t>
            </a:r>
            <a:r>
              <a:rPr lang="ru-RU" sz="2200" kern="0" dirty="0">
                <a:solidFill>
                  <a:schemeClr val="tx2">
                    <a:lumMod val="50000"/>
                  </a:schemeClr>
                </a:solidFill>
              </a:rPr>
              <a:t>в малых группах.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sz="2200" kern="0" dirty="0">
                <a:solidFill>
                  <a:schemeClr val="tx2">
                    <a:lumMod val="50000"/>
                  </a:schemeClr>
                </a:solidFill>
              </a:rPr>
              <a:t>Индивидуальная работа </a:t>
            </a:r>
            <a:r>
              <a:rPr lang="ru-RU" sz="2200" kern="0" dirty="0"/>
              <a:t>со студентами-инвалидами в рамках изучения учебных дисциплин и выполнения курсовых и дипломных работ.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sz="2200" kern="0" dirty="0"/>
              <a:t>Активное привлечение студентов-инвалидов к </a:t>
            </a:r>
            <a:r>
              <a:rPr lang="ru-RU" sz="2200" kern="0" dirty="0">
                <a:solidFill>
                  <a:schemeClr val="tx2">
                    <a:lumMod val="50000"/>
                  </a:schemeClr>
                </a:solidFill>
              </a:rPr>
              <a:t>научной работе и договорным работам </a:t>
            </a:r>
            <a:r>
              <a:rPr lang="ru-RU" sz="2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2200" kern="0" dirty="0"/>
              <a:t>созданию специализированного программного обеспечения.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sz="2200" kern="0" dirty="0">
                <a:solidFill>
                  <a:schemeClr val="tx2">
                    <a:lumMod val="50000"/>
                  </a:schemeClr>
                </a:solidFill>
              </a:rPr>
              <a:t>Психолого-педагогическое сопровождение</a:t>
            </a:r>
            <a:r>
              <a:rPr lang="ru-RU" sz="2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69" name="Заголовок 1"/>
          <p:cNvSpPr txBox="1">
            <a:spLocks/>
          </p:cNvSpPr>
          <p:nvPr/>
        </p:nvSpPr>
        <p:spPr>
          <a:xfrm>
            <a:off x="2498182" y="116632"/>
            <a:ext cx="65162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>
              <a:spcBef>
                <a:spcPct val="0"/>
              </a:spcBef>
            </a:pP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организации инклюзивного учебного процесса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8" name="Номер слайда 171"/>
          <p:cNvSpPr>
            <a:spLocks noGrp="1"/>
          </p:cNvSpPr>
          <p:nvPr>
            <p:ph type="sldNum" sz="quarter" idx="12"/>
          </p:nvPr>
        </p:nvSpPr>
        <p:spPr>
          <a:xfrm>
            <a:off x="8651824" y="6590957"/>
            <a:ext cx="528688" cy="268139"/>
          </a:xfrm>
        </p:spPr>
        <p:txBody>
          <a:bodyPr/>
          <a:lstStyle/>
          <a:p>
            <a:pPr algn="ctr"/>
            <a:fld id="{D2827149-EFFD-425B-ABD5-E4901861E329}" type="slidenum">
              <a:rPr lang="ru-RU" smtClean="0"/>
              <a:pPr algn="ctr"/>
              <a:t>5</a:t>
            </a:fld>
            <a:endParaRPr lang="ru-RU" dirty="0"/>
          </a:p>
        </p:txBody>
      </p:sp>
      <p:pic>
        <p:nvPicPr>
          <p:cNvPr id="3074" name="Picture 2" descr="C:\Users\Kirill\Desktop\ЛС\srelk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3464" y="-406400"/>
            <a:ext cx="228600" cy="406400"/>
          </a:xfrm>
          <a:prstGeom prst="rect">
            <a:avLst/>
          </a:prstGeom>
          <a:noFill/>
        </p:spPr>
      </p:pic>
      <p:pic>
        <p:nvPicPr>
          <p:cNvPr id="172" name="Picture 2" descr="C:\Users\Kirill\Desktop\ЛС\Фигура 1 копия.png"/>
          <p:cNvPicPr>
            <a:picLocks noChangeAspect="1" noChangeArrowheads="1"/>
          </p:cNvPicPr>
          <p:nvPr/>
        </p:nvPicPr>
        <p:blipFill>
          <a:blip r:embed="rId3" cstate="print"/>
          <a:srcRect t="4152"/>
          <a:stretch>
            <a:fillRect/>
          </a:stretch>
        </p:blipFill>
        <p:spPr bwMode="auto">
          <a:xfrm>
            <a:off x="2354992" y="1764"/>
            <a:ext cx="72009" cy="6856237"/>
          </a:xfrm>
          <a:prstGeom prst="rect">
            <a:avLst/>
          </a:prstGeom>
          <a:noFill/>
        </p:spPr>
      </p:pic>
      <p:sp>
        <p:nvSpPr>
          <p:cNvPr id="171" name="Text Box 166"/>
          <p:cNvSpPr txBox="1">
            <a:spLocks noChangeArrowheads="1"/>
          </p:cNvSpPr>
          <p:nvPr/>
        </p:nvSpPr>
        <p:spPr bwMode="auto">
          <a:xfrm>
            <a:off x="6995640" y="6516052"/>
            <a:ext cx="1872208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ym typeface="Symbol" pitchFamily="18" charset="2"/>
              </a:rPr>
              <a:t> МГППУ, 2024</a:t>
            </a:r>
          </a:p>
        </p:txBody>
      </p:sp>
      <p:sp>
        <p:nvSpPr>
          <p:cNvPr id="173" name="Text Box 166"/>
          <p:cNvSpPr txBox="1">
            <a:spLocks noChangeArrowheads="1"/>
          </p:cNvSpPr>
          <p:nvPr/>
        </p:nvSpPr>
        <p:spPr bwMode="auto">
          <a:xfrm>
            <a:off x="2786050" y="6516052"/>
            <a:ext cx="435360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Факультет информационных технологий</a:t>
            </a:r>
          </a:p>
        </p:txBody>
      </p:sp>
      <p:sp>
        <p:nvSpPr>
          <p:cNvPr id="180" name="Заголовок 1"/>
          <p:cNvSpPr>
            <a:spLocks noGrp="1"/>
          </p:cNvSpPr>
          <p:nvPr>
            <p:ph type="ctrTitle"/>
          </p:nvPr>
        </p:nvSpPr>
        <p:spPr>
          <a:xfrm>
            <a:off x="46608" y="1772816"/>
            <a:ext cx="2267744" cy="309634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Среда обучения</a:t>
            </a:r>
          </a:p>
        </p:txBody>
      </p:sp>
      <p:pic>
        <p:nvPicPr>
          <p:cNvPr id="12" name="Picture 2" descr="F:\Семестры\Копия MGPPU_Logo c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8" y="1764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00191 0.5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271559" y="663559"/>
            <a:ext cx="7200800" cy="63865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Доступная среда для студентов с инвалидностью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2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CE93FC-F2A2-4DBB-A3C0-62461CD3FEA0}"/>
              </a:ext>
            </a:extLst>
          </p:cNvPr>
          <p:cNvSpPr txBox="1"/>
          <p:nvPr/>
        </p:nvSpPr>
        <p:spPr>
          <a:xfrm>
            <a:off x="2411760" y="64578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4" charset="-128"/>
                <a:cs typeface="+mn-cs"/>
              </a:rPr>
              <a:t>2024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4" charset="-128"/>
                <a:cs typeface="+mn-cs"/>
              </a:rPr>
              <a:t> г.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EB5849F-9E0B-4711-A267-142869F5E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31"/>
          <a:stretch/>
        </p:blipFill>
        <p:spPr>
          <a:xfrm>
            <a:off x="5130986" y="1315466"/>
            <a:ext cx="3773751" cy="479217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B3B2389-FE72-48A5-AE44-DC8E02DC2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761" y="4801985"/>
            <a:ext cx="1943794" cy="13542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1F1166-44CC-4A1D-BF76-B996C30FD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6" t="6500" r="10986" b="13015"/>
          <a:stretch/>
        </p:blipFill>
        <p:spPr>
          <a:xfrm>
            <a:off x="6902584" y="3228820"/>
            <a:ext cx="2002153" cy="137154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28E0F58-E058-49E6-AB8F-A01031C02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024" y="2990379"/>
            <a:ext cx="1923482" cy="13715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1F4677D-D320-4A42-A33D-76A80601A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068" y="1272287"/>
            <a:ext cx="3647315" cy="48578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96C5BF-1F97-42D5-8304-949B0360C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50" y="2814022"/>
            <a:ext cx="1955312" cy="15160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6F76332-3010-42CE-A338-F79C99653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3075" y="3143036"/>
            <a:ext cx="1883616" cy="13688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E7F6060-CA9E-4D1E-8FF6-DFBDE8F39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024" y="1340768"/>
            <a:ext cx="1040600" cy="14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2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5A2353D-E7C3-4B32-B558-BF72C914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12" y="3808593"/>
            <a:ext cx="4645555" cy="2572735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285504" y="758972"/>
            <a:ext cx="7200800" cy="63865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 тифлотипография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4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232054-9D4A-4AAA-8327-A61BEBE1D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908720"/>
            <a:ext cx="3712786" cy="54726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39FCB3-C358-4EEB-8CDD-D3B04D962747}"/>
              </a:ext>
            </a:extLst>
          </p:cNvPr>
          <p:cNvSpPr txBox="1"/>
          <p:nvPr/>
        </p:nvSpPr>
        <p:spPr>
          <a:xfrm>
            <a:off x="395536" y="1268760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itchFamily="18" charset="0"/>
              </a:rPr>
              <a:t>	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Тифлотипография МГППУ подготовила и выпустила более 650 экземпляров учебников, напечатанных рельефно-точечным шрифтом Брайля, по более 50 наименованиям и десять уникальных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рельефно-графических альбома по физике, теории множеств, геометрии и др.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5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244469" y="188640"/>
            <a:ext cx="7200800" cy="843231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специальных условий для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получения профессионального  образования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лицами с инвалидностью</a:t>
            </a:r>
            <a:endParaRPr lang="ru-RU" dirty="0"/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6CE423-9325-4AE3-9C3B-9355109E6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326"/>
          <a:stretch/>
        </p:blipFill>
        <p:spPr>
          <a:xfrm>
            <a:off x="5292080" y="1961221"/>
            <a:ext cx="3562468" cy="23924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1DD028-FA1E-45B8-8CAF-E7D410868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309" y="3524919"/>
            <a:ext cx="2055661" cy="13388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793B328-7C3D-4FDE-852E-72939B5F57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922" r="49117" b="16109"/>
          <a:stretch/>
        </p:blipFill>
        <p:spPr>
          <a:xfrm>
            <a:off x="6936294" y="4252460"/>
            <a:ext cx="1924421" cy="12961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15A9EF3-6E5A-4895-8745-B2791B138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8315" y="1924782"/>
            <a:ext cx="2157981" cy="1475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550A8E-7887-4415-8B87-A20FC1C68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8280" y="1081596"/>
            <a:ext cx="1861916" cy="1539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1CE4828-D36E-4CB4-8B5D-3799624462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0965" y="4958129"/>
            <a:ext cx="1484745" cy="18590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BC8AD41-F8B0-4FCB-9F94-9C9E5CACD965}"/>
              </a:ext>
            </a:extLst>
          </p:cNvPr>
          <p:cNvSpPr txBox="1"/>
          <p:nvPr/>
        </p:nvSpPr>
        <p:spPr>
          <a:xfrm>
            <a:off x="201881" y="1434698"/>
            <a:ext cx="4572000" cy="502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Реализована концепция инклюзивного обучения студентов с инвалидностью.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занятия инвалидов на спец. курсах в малых группах.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Индивидуальная работа со студентами-инвалидами в рамках изучения учебных дисциплин и выполнения курсовых и дипломных работ.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привлечение студентов-инвалидов к научной работе и договорным работам по созданию специализированного программного обеспечения.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</a:schemeClr>
              </a:buClr>
              <a:buSzPct val="85000"/>
              <a:buFont typeface="Wingdings" pitchFamily="2" charset="2"/>
              <a:buChar char="v"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Психолого-педагогическое сопровождение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3984211-71CD-4AE5-8EE9-875E4F6FA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2139" y="5682622"/>
            <a:ext cx="2028057" cy="1140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F79129-22F3-4632-9CD1-4CCA622508CB}"/>
              </a:ext>
            </a:extLst>
          </p:cNvPr>
          <p:cNvSpPr txBox="1"/>
          <p:nvPr/>
        </p:nvSpPr>
        <p:spPr>
          <a:xfrm>
            <a:off x="4139952" y="64069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262405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626702" y="188640"/>
            <a:ext cx="7200800" cy="843231"/>
          </a:xfr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перевода математических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текстов в систему Брайля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user.OT317-1\Desktop\буклет it\logoMGPPU.png"/>
          <p:cNvPicPr/>
          <p:nvPr/>
        </p:nvPicPr>
        <p:blipFill>
          <a:blip r:embed="rId3" cstate="print"/>
          <a:srcRect l="25244" t="22615" r="24081" b="38272"/>
          <a:stretch>
            <a:fillRect/>
          </a:stretch>
        </p:blipFill>
        <p:spPr bwMode="auto">
          <a:xfrm>
            <a:off x="7799916" y="7372"/>
            <a:ext cx="1344887" cy="69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28184" y="1096962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Семестры\Копия MGPPU_Logo copy.png">
            <a:extLst>
              <a:ext uri="{FF2B5EF4-FFF2-40B4-BE49-F238E27FC236}">
                <a16:creationId xmlns:a16="http://schemas.microsoft.com/office/drawing/2014/main" xmlns="" id="{197FDC5C-71E6-464E-926B-258A767B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" y="-58672"/>
            <a:ext cx="20875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Kirill\Desktop\ЛС\Фигура 1 копия.png">
            <a:extLst>
              <a:ext uri="{FF2B5EF4-FFF2-40B4-BE49-F238E27FC236}">
                <a16:creationId xmlns:a16="http://schemas.microsoft.com/office/drawing/2014/main" xmlns="" id="{F0A01584-1DCA-414E-A1D5-1464E7393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4152"/>
          <a:stretch>
            <a:fillRect/>
          </a:stretch>
        </p:blipFill>
        <p:spPr bwMode="auto">
          <a:xfrm>
            <a:off x="2560376" y="29998"/>
            <a:ext cx="72009" cy="685623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D09CF2-8EB6-409C-A601-940BB749B5C4}"/>
              </a:ext>
            </a:extLst>
          </p:cNvPr>
          <p:cNvSpPr txBox="1"/>
          <p:nvPr/>
        </p:nvSpPr>
        <p:spPr>
          <a:xfrm>
            <a:off x="125951" y="1484784"/>
            <a:ext cx="22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4E175F-7BA7-40DC-B09E-F34AFB5858E6}"/>
              </a:ext>
            </a:extLst>
          </p:cNvPr>
          <p:cNvSpPr txBox="1"/>
          <p:nvPr/>
        </p:nvSpPr>
        <p:spPr>
          <a:xfrm>
            <a:off x="89946" y="3933056"/>
            <a:ext cx="23218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в учебный процесс собственных разработок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D3444AF8-A6C8-4D5E-AEDF-AEBF5CBECDA7}"/>
              </a:ext>
            </a:extLst>
          </p:cNvPr>
          <p:cNvGrpSpPr/>
          <p:nvPr/>
        </p:nvGrpSpPr>
        <p:grpSpPr>
          <a:xfrm>
            <a:off x="2720481" y="1099507"/>
            <a:ext cx="6244007" cy="5250795"/>
            <a:chOff x="2439190" y="980728"/>
            <a:chExt cx="6437202" cy="5301937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AB4A6BC4-D920-4349-BCD8-C27452AEDBC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539688" y="3234343"/>
              <a:ext cx="6336704" cy="10801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</a:rPr>
                <a:t>$$\</a:t>
              </a:r>
              <a:r>
                <a:rPr lang="en-US" sz="2400" dirty="0" err="1">
                  <a:latin typeface="Times New Roman" pitchFamily="18" charset="0"/>
                </a:rPr>
                <a:t>int</a:t>
              </a:r>
              <a:r>
                <a:rPr lang="en-US" sz="2400" dirty="0">
                  <a:latin typeface="Times New Roman" pitchFamily="18" charset="0"/>
                </a:rPr>
                <a:t>_{-\</a:t>
              </a:r>
              <a:r>
                <a:rPr lang="en-US" sz="2400" dirty="0" err="1">
                  <a:latin typeface="Times New Roman" pitchFamily="18" charset="0"/>
                </a:rPr>
                <a:t>infty</a:t>
              </a:r>
              <a:r>
                <a:rPr lang="en-US" sz="2400" dirty="0">
                  <a:latin typeface="Times New Roman" pitchFamily="18" charset="0"/>
                </a:rPr>
                <a:t>}^{+\</a:t>
              </a:r>
              <a:r>
                <a:rPr lang="en-US" sz="2400" dirty="0" err="1">
                  <a:latin typeface="Times New Roman" pitchFamily="18" charset="0"/>
                </a:rPr>
                <a:t>infty</a:t>
              </a:r>
              <a:r>
                <a:rPr lang="en-US" sz="2400" dirty="0">
                  <a:latin typeface="Times New Roman" pitchFamily="18" charset="0"/>
                </a:rPr>
                <a:t>}   e^{-x^2} </a:t>
              </a:r>
              <a:r>
                <a:rPr lang="en-US" sz="2400" dirty="0" err="1">
                  <a:latin typeface="Times New Roman" pitchFamily="18" charset="0"/>
                </a:rPr>
                <a:t>dx</a:t>
              </a:r>
              <a:r>
                <a:rPr lang="en-US" sz="2400" dirty="0">
                  <a:latin typeface="Times New Roman" pitchFamily="18" charset="0"/>
                </a:rPr>
                <a:t>    =</a:t>
              </a:r>
            </a:p>
            <a:p>
              <a:pPr algn="ctr"/>
              <a:r>
                <a:rPr lang="en-US" sz="2400" dirty="0">
                  <a:latin typeface="Times New Roman" pitchFamily="18" charset="0"/>
                </a:rPr>
                <a:t>    \</a:t>
              </a:r>
              <a:r>
                <a:rPr lang="en-US" sz="2400" dirty="0" err="1">
                  <a:latin typeface="Times New Roman" pitchFamily="18" charset="0"/>
                </a:rPr>
                <a:t>sqrt</a:t>
              </a:r>
              <a:r>
                <a:rPr lang="en-US" sz="2400" dirty="0">
                  <a:latin typeface="Times New Roman" pitchFamily="18" charset="0"/>
                </a:rPr>
                <a:t>{\pi}              \</a:t>
              </a:r>
              <a:r>
                <a:rPr lang="en-US" sz="2400" dirty="0" err="1">
                  <a:latin typeface="Times New Roman" pitchFamily="18" charset="0"/>
                </a:rPr>
                <a:t>eqno</a:t>
              </a:r>
              <a:r>
                <a:rPr lang="en-US" sz="2400" dirty="0">
                  <a:latin typeface="Times New Roman" pitchFamily="18" charset="0"/>
                </a:rPr>
                <a:t>(12)$$</a:t>
              </a:r>
              <a:endParaRPr lang="ru-RU" sz="2400" dirty="0">
                <a:latin typeface="Times New Roman" pitchFamily="18" charset="0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xmlns="" id="{8671B9D9-693E-4DF9-966F-3B214EB26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14118" y="4114416"/>
              <a:ext cx="1944216" cy="216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AutoShape 15">
              <a:extLst>
                <a:ext uri="{FF2B5EF4-FFF2-40B4-BE49-F238E27FC236}">
                  <a16:creationId xmlns:a16="http://schemas.microsoft.com/office/drawing/2014/main" xmlns="" id="{48E87BD0-BDCF-4BF0-8B62-1F320AEA9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64415" y="1781832"/>
              <a:ext cx="972889" cy="100806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utoShape 26">
              <a:extLst>
                <a:ext uri="{FF2B5EF4-FFF2-40B4-BE49-F238E27FC236}">
                  <a16:creationId xmlns:a16="http://schemas.microsoft.com/office/drawing/2014/main" xmlns="" id="{946D6A1B-C186-44D7-B6AF-8E060FAD6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34880" flipH="1">
              <a:off x="5405013" y="4600628"/>
              <a:ext cx="1404938" cy="80139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8" name="Picture 3" descr="D:\d77837d3ace78810809303066d4421d7.jpg">
              <a:extLst>
                <a:ext uri="{FF2B5EF4-FFF2-40B4-BE49-F238E27FC236}">
                  <a16:creationId xmlns:a16="http://schemas.microsoft.com/office/drawing/2014/main" xmlns="" id="{43211C6E-8302-4B01-89FB-1F6BB5C2C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5135" y="1331775"/>
              <a:ext cx="1908175" cy="190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Рисунок 28" descr="achievement_23.jpg">
              <a:extLst>
                <a:ext uri="{FF2B5EF4-FFF2-40B4-BE49-F238E27FC236}">
                  <a16:creationId xmlns:a16="http://schemas.microsoft.com/office/drawing/2014/main" xmlns="" id="{A8FAD67C-EBFB-49FB-A015-D7E065FF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52320" y="980728"/>
              <a:ext cx="1406014" cy="2016224"/>
            </a:xfrm>
            <a:prstGeom prst="rect">
              <a:avLst/>
            </a:prstGeom>
          </p:spPr>
        </p:pic>
        <p:pic>
          <p:nvPicPr>
            <p:cNvPr id="30" name="Рисунок 29" descr="Диплом_Базаров.jpg">
              <a:extLst>
                <a:ext uri="{FF2B5EF4-FFF2-40B4-BE49-F238E27FC236}">
                  <a16:creationId xmlns:a16="http://schemas.microsoft.com/office/drawing/2014/main" xmlns="" id="{BF78DA8C-F540-4E67-A93E-3C9A61E1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96988" y="991636"/>
              <a:ext cx="1440160" cy="202198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3331A843-0EBD-4A13-AE08-A7C1916AC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190" y="4227730"/>
              <a:ext cx="2862450" cy="19083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938041-926B-4909-832E-D30A602FA9D8}"/>
              </a:ext>
            </a:extLst>
          </p:cNvPr>
          <p:cNvSpPr txBox="1"/>
          <p:nvPr/>
        </p:nvSpPr>
        <p:spPr>
          <a:xfrm>
            <a:off x="4108751" y="6435589"/>
            <a:ext cx="467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259643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562</Words>
  <Application>Microsoft Office PowerPoint</Application>
  <PresentationFormat>Экран (4:3)</PresentationFormat>
  <Paragraphs>152</Paragraphs>
  <Slides>18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Создание современной среды для обучения студентов с ОВЗ: теория и практика</vt:lpstr>
      <vt:lpstr>Презентация PowerPoint</vt:lpstr>
      <vt:lpstr>Презентация PowerPoint</vt:lpstr>
      <vt:lpstr>Среда обучения</vt:lpstr>
      <vt:lpstr>  Доступная среда для студентов с инвалидностью  </vt:lpstr>
      <vt:lpstr>Современная  тифлотипография  </vt:lpstr>
      <vt:lpstr>Создание специальных условий для  получения профессионального  образования  лицами с инвалидностью</vt:lpstr>
      <vt:lpstr>Технология перевода математических  текстов в систему Брайля</vt:lpstr>
      <vt:lpstr>«Тактильная рука»: оперативная  передача информации слепоглухим</vt:lpstr>
      <vt:lpstr>Ультразвуковое устройство  для ориентации людей  с нарушениями зрения</vt:lpstr>
      <vt:lpstr>Мобильное приложение  для распознавания банкнот</vt:lpstr>
      <vt:lpstr>Успешное участие во Всероссийском сетевом конкурсе студенческих проектов «Профессиональное завтра»</vt:lpstr>
      <vt:lpstr>Успешное участие во Всероссийском сетевом конкурсе студенческих проектов «Профессиональное завтра»</vt:lpstr>
      <vt:lpstr>Успешное участие в Международном студенческом чемпионате мира по программированию (ICPC)</vt:lpstr>
      <vt:lpstr>       </vt:lpstr>
      <vt:lpstr>       </vt:lpstr>
      <vt:lpstr>ЗАКЛЮЧЕНИЕ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Kirill</dc:creator>
  <cp:lastModifiedBy>Kuravsky</cp:lastModifiedBy>
  <cp:revision>153</cp:revision>
  <dcterms:created xsi:type="dcterms:W3CDTF">2011-10-23T15:08:39Z</dcterms:created>
  <dcterms:modified xsi:type="dcterms:W3CDTF">2024-03-25T08:22:33Z</dcterms:modified>
</cp:coreProperties>
</file>