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25" r:id="rId4"/>
    <p:sldId id="310" r:id="rId5"/>
    <p:sldId id="323" r:id="rId6"/>
    <p:sldId id="313" r:id="rId7"/>
    <p:sldId id="324" r:id="rId8"/>
    <p:sldId id="322" r:id="rId9"/>
    <p:sldId id="315" r:id="rId10"/>
    <p:sldId id="307" r:id="rId11"/>
    <p:sldId id="308" r:id="rId12"/>
    <p:sldId id="316" r:id="rId13"/>
    <p:sldId id="321" r:id="rId14"/>
    <p:sldId id="318" r:id="rId15"/>
    <p:sldId id="319" r:id="rId16"/>
    <p:sldId id="320" r:id="rId17"/>
    <p:sldId id="268" r:id="rId18"/>
    <p:sldId id="257" r:id="rId19"/>
    <p:sldId id="269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bereznaschool.inf.ua/images/images/rules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26" y="188641"/>
            <a:ext cx="262273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323528" y="260648"/>
            <a:ext cx="8496944" cy="590465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uapryal.com.ua/wp-content/uploads/2017/10/book-and-fountain-pen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179" flipH="1">
            <a:off x="-82233" y="4256174"/>
            <a:ext cx="3562078" cy="26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eduneo.ru/wp-content/uploads/2020/10/Screenshot_4-1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5902424" cy="340952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ПРИЕМЫ РАЗВИТИЯ  ЧИТАТЕЛЬСКОЙ ГРАМОТНОСТИ на уроках русского языка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(чтение несплошных текстов)</a:t>
            </a:r>
            <a:r>
              <a:rPr lang="ru-RU" dirty="0"/>
              <a:t/>
            </a:r>
            <a:br>
              <a:rPr lang="ru-RU" dirty="0"/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презентацию: Бычкова Ю.В., учитель русского языка и литературы (ПКК)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«Набережночелнинская школа № 87 для детей с ОВЗ»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32190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F60834-52CD-B303-383A-B379485D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упражнений для быстрого чтения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«ШТОРКА»</a:t>
            </a:r>
          </a:p>
        </p:txBody>
      </p:sp>
      <p:pic>
        <p:nvPicPr>
          <p:cNvPr id="4" name="Picture 2" descr="C:\Users\Администратор\Desktop\s1200.jpg">
            <a:extLst>
              <a:ext uri="{FF2B5EF4-FFF2-40B4-BE49-F238E27FC236}">
                <a16:creationId xmlns:a16="http://schemas.microsoft.com/office/drawing/2014/main" xmlns="" id="{E4031386-1563-4290-ADE5-658A85E4BE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51091"/>
            <a:ext cx="8383960" cy="5454605"/>
          </a:xfrm>
          <a:noFill/>
        </p:spPr>
      </p:pic>
    </p:spTree>
    <p:extLst>
      <p:ext uri="{BB962C8B-B14F-4D97-AF65-F5344CB8AC3E}">
        <p14:creationId xmlns:p14="http://schemas.microsoft.com/office/powerpoint/2010/main" val="210287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A38D3-6203-E7BF-B060-BFD234D9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упражнений для быстрого чтения</a:t>
            </a:r>
            <a:endParaRPr lang="ru-RU" sz="2800" dirty="0"/>
          </a:p>
        </p:txBody>
      </p:sp>
      <p:pic>
        <p:nvPicPr>
          <p:cNvPr id="4" name="Picture 2" descr="C:\Users\Администратор\Desktop\img89.jpg">
            <a:extLst>
              <a:ext uri="{FF2B5EF4-FFF2-40B4-BE49-F238E27FC236}">
                <a16:creationId xmlns:a16="http://schemas.microsoft.com/office/drawing/2014/main" xmlns="" id="{B1F808E6-AC41-CF46-74C6-1059243EFD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33364"/>
            <a:ext cx="8229600" cy="5724636"/>
          </a:xfrm>
          <a:noFill/>
        </p:spPr>
      </p:pic>
    </p:spTree>
    <p:extLst>
      <p:ext uri="{BB962C8B-B14F-4D97-AF65-F5344CB8AC3E}">
        <p14:creationId xmlns:p14="http://schemas.microsoft.com/office/powerpoint/2010/main" val="386385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AD19C-893E-738D-1FF6-3EF7EEC1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57DB5CC-7758-B42A-96CB-C9DDDB3DA4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епонятные тексты - головоломки | МОРЕ творческих идей для детей">
            <a:extLst>
              <a:ext uri="{FF2B5EF4-FFF2-40B4-BE49-F238E27FC236}">
                <a16:creationId xmlns:a16="http://schemas.microsoft.com/office/drawing/2014/main" xmlns="" id="{A88333EB-3198-02D6-3EC1-EF7972FC6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5" y="332600"/>
            <a:ext cx="8303865" cy="48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6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B84022-34B5-53C2-55E3-8E6010E3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плакатом с обязательным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тифлокоментированием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B70F093-8522-A6A9-9918-69D925606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44824"/>
            <a:ext cx="8686800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006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1F5BC5-0698-185A-03E6-DBDAA4F5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чеком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D7CE62FD-6147-B2CE-64F2-C2BC0E29E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" y="836712"/>
            <a:ext cx="9130368" cy="5980202"/>
          </a:xfrm>
        </p:spPr>
      </p:pic>
    </p:spTree>
    <p:extLst>
      <p:ext uri="{BB962C8B-B14F-4D97-AF65-F5344CB8AC3E}">
        <p14:creationId xmlns:p14="http://schemas.microsoft.com/office/powerpoint/2010/main" val="131213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481E4-DC0F-4C38-084D-40DDFAD4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чеком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91CEC8-58D1-8035-F0CD-ECAD8D85A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104456" cy="54726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835416-0BEB-7CD8-C81C-5AD6C7A23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41" y="1254437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99852-A766-7099-6A2A-43B0CAF7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чеком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556B754-6616-8F66-3BB8-775AEF0C2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" b="14116"/>
          <a:stretch/>
        </p:blipFill>
        <p:spPr>
          <a:xfrm>
            <a:off x="323528" y="1124744"/>
            <a:ext cx="8410561" cy="4896544"/>
          </a:xfrm>
        </p:spPr>
      </p:pic>
    </p:spTree>
    <p:extLst>
      <p:ext uri="{BB962C8B-B14F-4D97-AF65-F5344CB8AC3E}">
        <p14:creationId xmlns:p14="http://schemas.microsoft.com/office/powerpoint/2010/main" val="162475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755576" y="188640"/>
            <a:ext cx="3063268" cy="54410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Русский язык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5" y="232661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предложены следующие задания...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792" y="843641"/>
            <a:ext cx="809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kk-KZ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однородных членов предложения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792" y="1365990"/>
            <a:ext cx="8268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составьте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предложение с однородными членами предложения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купила в магазине творог, сметану, молоко и бананы.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2789" y="2414246"/>
            <a:ext cx="8492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kk-KZ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темы  слова с непроверяемыми орфограммами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 выпишите словарные слова: </a:t>
            </a:r>
          </a:p>
          <a:p>
            <a:pPr fontAlgn="base"/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сметана, молоко, творог, банан, кассир, магазин, сумма, телефон, спасибо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665" y="4203017"/>
            <a:ext cx="8856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Орфоэпия.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в слове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творог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какой слог                                  падает ударение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Тема. Алфавит.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Задание. Выпиши и расположи слова в алфавитном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376458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367" y="290265"/>
            <a:ext cx="426663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fontAlgn="base"/>
            <a:r>
              <a:rPr lang="kk-KZ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имён собственных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82296" fontAlgn="base"/>
            <a:r>
              <a:rPr lang="kk-KZ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выпишите все имена собственные из первого чека: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fontAlgn="base"/>
            <a:r>
              <a:rPr lang="kk-KZ" b="1" dirty="0">
                <a:latin typeface="Times New Roman" pitchFamily="18" charset="0"/>
                <a:cs typeface="Times New Roman" pitchFamily="18" charset="0"/>
              </a:rPr>
              <a:t>(город)  Алматы, (переулок) Карский, «Мария-Ра», (в каждом кассовом чеке указывается имя продавца)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324" y="2237078"/>
            <a:ext cx="381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имён числительных</a:t>
            </a:r>
            <a:endParaRPr lang="ru-R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3158" y="2583658"/>
            <a:ext cx="41327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u="sng" dirty="0">
                <a:solidFill>
                  <a:srgbClr val="002060"/>
                </a:solidFill>
              </a:rPr>
              <a:t>Задание</a:t>
            </a:r>
            <a:r>
              <a:rPr lang="kk-KZ" b="1" dirty="0">
                <a:solidFill>
                  <a:srgbClr val="002060"/>
                </a:solidFill>
              </a:rPr>
              <a:t>:  напишите, в какое время произведена покупка?</a:t>
            </a:r>
            <a:r>
              <a:rPr lang="kk-KZ" sz="1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kk-KZ" sz="16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619" y="3298376"/>
            <a:ext cx="4329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Покупка совершена в двадцать один час пятнадцать минут</a:t>
            </a:r>
            <a:b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Покупка совершена в пятнадцать минут десятого вечера.</a:t>
            </a:r>
            <a:b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Покупка совершена в двадцать один час пятнадцать минут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367" y="4722798"/>
            <a:ext cx="184882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35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kk-KZ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 номера чеков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695" y="5532259"/>
            <a:ext cx="2034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Сорок три </a:t>
            </a:r>
          </a:p>
          <a:p>
            <a:pPr lvl="0"/>
            <a: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 06.10.2020)</a:t>
            </a:r>
            <a:b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 семьдесят девять</a:t>
            </a:r>
          </a:p>
          <a:p>
            <a:pPr lvl="0"/>
            <a:r>
              <a:rPr lang="kk-KZ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(за 17.10.2020)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1169" y="4674151"/>
            <a:ext cx="237498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5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kk-KZ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напишите, какого числа произведена покупка?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683" y="5438379"/>
            <a:ext cx="2225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Покупка совершена шестого октября две тысячи двадцатого года.</a:t>
            </a:r>
            <a:endParaRPr lang="ru-RU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0805" y="321044"/>
            <a:ext cx="40478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fontAlgn="base"/>
            <a:r>
              <a:rPr lang="kk-KZ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многозначных слов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fontAlgn="base"/>
            <a:r>
              <a:rPr lang="kk-KZ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в чеке многозначное слово. Напишите лексическое значение данного слова. 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fontAlgn="base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Это слово </a:t>
            </a:r>
            <a:r>
              <a:rPr lang="kk-KZ" sz="24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28620"/>
              </p:ext>
            </p:extLst>
          </p:nvPr>
        </p:nvGraphicFramePr>
        <p:xfrm>
          <a:off x="4748350" y="2881156"/>
          <a:ext cx="4132737" cy="20449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7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7915">
                <a:tc>
                  <a:txBody>
                    <a:bodyPr/>
                    <a:lstStyle/>
                    <a:p>
                      <a:r>
                        <a:rPr lang="ru-RU" sz="1400" dirty="0"/>
                        <a:t>1 Значение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 Значение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 Значение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05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Хирургическое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вмешательство, предпринимаемое с  лечебной целью при некоторых заболеваниях или ранениях.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области математики – арифметическое или логическое действие. Например: операция сложения.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Действие или их совокупность для достижения какой-либо цели. Например: кредитная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операция.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705895" y="5156690"/>
            <a:ext cx="4258593" cy="1384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придумайте и напишите предложения со словом операция. В каждом предложении слово должно обозначать разное лексическое значение.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eduneo.ru/wp-content/uploads/2020/10/Screenshot_4-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0" y="3424100"/>
            <a:ext cx="8222358" cy="2885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2090" y="548681"/>
            <a:ext cx="4124596" cy="4005014"/>
          </a:xfrm>
        </p:spPr>
        <p:txBody>
          <a:bodyPr>
            <a:normAutofit/>
          </a:bodyPr>
          <a:lstStyle/>
          <a:p>
            <a:pPr marL="82296" indent="0" algn="ctr" fontAlgn="base">
              <a:buNone/>
            </a:pPr>
            <a:r>
              <a:rPr lang="kk-KZ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лексического значения слова в прямом и переносном значении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fontAlgn="base">
              <a:buNone/>
            </a:pPr>
            <a:r>
              <a:rPr lang="kk-KZ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найдите слово, употребляемое в чеке в переносном значении? </a:t>
            </a:r>
            <a:r>
              <a:rPr lang="kk-KZ" sz="2400" b="1" u="sng" dirty="0"/>
              <a:t>горячая линия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548680"/>
            <a:ext cx="46412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u="sng" dirty="0">
                <a:latin typeface="Times New Roman" pitchFamily="18" charset="0"/>
                <a:cs typeface="Times New Roman" pitchFamily="18" charset="0"/>
              </a:rPr>
              <a:t>Задания:</a:t>
            </a: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Придумайте предложения, чтобы данное слово употреблялось в прямом значении.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Придумайте предложения, чтобы данное слово употреблялось в переносном значении.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Опишите ситуацию: покупатель звонит по горячей линии.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4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CD2E6-2161-E1FA-8CDE-5ED10046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E812E1-9555-5C1F-37C9-F02E1BC1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76672"/>
            <a:ext cx="8136904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  <a:p>
            <a:pPr marL="0" indent="0" algn="r">
              <a:spcBef>
                <a:spcPts val="1055"/>
              </a:spcBef>
              <a:buNone/>
            </a:pPr>
            <a:r>
              <a:rPr lang="ru-RU" sz="3600" b="1" i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«Никогда никакими силами вы не заставите читателя познать мир через скуку. Читать должно быть интересно». 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spcBef>
                <a:spcPts val="480"/>
              </a:spcBef>
              <a:buNone/>
            </a:pPr>
            <a:r>
              <a:rPr lang="ru-RU" sz="3600" b="1" kern="12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Л. Н. Толстой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70372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A80F58-D2CA-70F6-9492-E9DD8726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BD15B-92C4-E5BC-3A05-BFE38B34E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“Неграмотным человеком завтрашнего дня будет не тот, </a:t>
            </a:r>
          </a:p>
          <a:p>
            <a:pPr marL="0" indent="0" algn="r">
              <a:buNone/>
            </a:pP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не умеет читать,</a:t>
            </a:r>
            <a:b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тот, кто не научился при этом учиться”.</a:t>
            </a:r>
            <a:b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Элвин Тоффлер</a:t>
            </a:r>
            <a:endParaRPr lang="ru-RU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8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E13634-17B7-296C-36C7-4DEBD1B6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5915000" cy="908720"/>
          </a:xfrm>
        </p:spPr>
        <p:txBody>
          <a:bodyPr>
            <a:normAutofit/>
          </a:bodyPr>
          <a:lstStyle/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13F6584-7E41-E406-5EB9-671651E0AE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" y="-30754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501C9808-8A5E-0427-616A-BFBFA6D8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83" y="797841"/>
            <a:ext cx="3561599" cy="22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7D6FC57F-FC36-34C6-26FC-490D2707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29000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870C3CF2-5D04-B61E-D5B0-22ED7C3C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87" y="2988729"/>
            <a:ext cx="404941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A2C9E7C9-6AAD-03EE-9CA2-764DD3B1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94" y="14158"/>
            <a:ext cx="1919524" cy="13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8E714CA3-903D-C7E7-9112-8327B5C14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56" y="5495834"/>
            <a:ext cx="1378699" cy="141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4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F3C52D-6184-4E3F-484E-330BE4EB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0893"/>
            <a:ext cx="8229600" cy="19577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C521743B-DBCE-2597-FEF1-FC895AA5A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1681" y="-459433"/>
            <a:ext cx="5760639" cy="8640961"/>
          </a:xfrm>
        </p:spPr>
      </p:pic>
    </p:spTree>
    <p:extLst>
      <p:ext uri="{BB962C8B-B14F-4D97-AF65-F5344CB8AC3E}">
        <p14:creationId xmlns:p14="http://schemas.microsoft.com/office/powerpoint/2010/main" val="426436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824822-1685-71E9-52F4-00FE9442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A42DE2-450E-E401-066F-1E336A2D6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2" y="274638"/>
            <a:ext cx="8359955" cy="6269966"/>
          </a:xfrm>
        </p:spPr>
      </p:pic>
    </p:spTree>
    <p:extLst>
      <p:ext uri="{BB962C8B-B14F-4D97-AF65-F5344CB8AC3E}">
        <p14:creationId xmlns:p14="http://schemas.microsoft.com/office/powerpoint/2010/main" val="172878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D092AF-96BB-8893-D897-91C89E89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Денотатный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схема-дерево, которая определенным образом описывает понятие, раскрывая его аспекты.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56EFCC0-F5AF-8698-0C26-7217BE93A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" y="1347965"/>
            <a:ext cx="8507287" cy="5531643"/>
          </a:xfrm>
        </p:spPr>
      </p:pic>
    </p:spTree>
    <p:extLst>
      <p:ext uri="{BB962C8B-B14F-4D97-AF65-F5344CB8AC3E}">
        <p14:creationId xmlns:p14="http://schemas.microsoft.com/office/powerpoint/2010/main" val="292267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CECBE0-447C-833C-D0E4-3CBB0040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Интеллект - карта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64EB6FE0-73A0-43BB-99B3-E48F011D7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7"/>
            <a:ext cx="8712968" cy="5400601"/>
          </a:xfrm>
        </p:spPr>
      </p:pic>
    </p:spTree>
    <p:extLst>
      <p:ext uri="{BB962C8B-B14F-4D97-AF65-F5344CB8AC3E}">
        <p14:creationId xmlns:p14="http://schemas.microsoft.com/office/powerpoint/2010/main" val="81362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9BD064-D5E8-6F30-7C8E-3CCCEAB8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9526C7C-5776-1A37-5286-477322183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274638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62805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E9D181-B757-3F16-4A29-E702D808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44016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ИНФОГРАФИКА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один из способов визуализации информации, который широко используется в средствах массовой информации, включая Интернет, в рекламе, маркетинге и PR-технологиях.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175682-9402-1A1F-A1DC-7F82FA94A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44824"/>
            <a:ext cx="8507288" cy="49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7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320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ЭФФЕКТИВНЫЕ ПРИЕМЫ РАЗВИТИЯ  ЧИТАТЕЛЬСКОЙ ГРАМОТНОСТИ на уроках русского языка (чтение несплошных текстов) </vt:lpstr>
      <vt:lpstr>Презентация PowerPoint</vt:lpstr>
      <vt:lpstr>Презентация PowerPoint</vt:lpstr>
      <vt:lpstr> Кластер</vt:lpstr>
      <vt:lpstr>Презентация PowerPoint</vt:lpstr>
      <vt:lpstr>Денотатный граф — это схема-дерево, которая определенным образом описывает понятие, раскрывая его аспекты.</vt:lpstr>
      <vt:lpstr>Интеллект - карта</vt:lpstr>
      <vt:lpstr>Презентация PowerPoint</vt:lpstr>
      <vt:lpstr>ИНФОГРАФИКА - Это один из способов визуализации информации, который широко используется в средствах массовой информации, включая Интернет, в рекламе, маркетинге и PR-технологиях. </vt:lpstr>
      <vt:lpstr>Несколько упражнений для быстрого чтения «ШТОРКА»</vt:lpstr>
      <vt:lpstr>Несколько упражнений для быстрого чтения</vt:lpstr>
      <vt:lpstr>Презентация PowerPoint</vt:lpstr>
      <vt:lpstr>Работа с плакатом с обязательным тифлокоментированием</vt:lpstr>
      <vt:lpstr>Работа с чеком</vt:lpstr>
      <vt:lpstr>Работа с чеком</vt:lpstr>
      <vt:lpstr>Работа с чеком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admin</cp:lastModifiedBy>
  <cp:revision>60</cp:revision>
  <dcterms:created xsi:type="dcterms:W3CDTF">2017-11-18T05:42:42Z</dcterms:created>
  <dcterms:modified xsi:type="dcterms:W3CDTF">2023-04-20T06:17:29Z</dcterms:modified>
</cp:coreProperties>
</file>