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7" r:id="rId3"/>
    <p:sldId id="269" r:id="rId4"/>
    <p:sldId id="272" r:id="rId5"/>
    <p:sldId id="273" r:id="rId6"/>
    <p:sldId id="282" r:id="rId7"/>
    <p:sldId id="275" r:id="rId8"/>
    <p:sldId id="283" r:id="rId9"/>
    <p:sldId id="284" r:id="rId10"/>
    <p:sldId id="276" r:id="rId11"/>
    <p:sldId id="285" r:id="rId12"/>
    <p:sldId id="278" r:id="rId13"/>
    <p:sldId id="286" r:id="rId14"/>
    <p:sldId id="287" r:id="rId15"/>
    <p:sldId id="277" r:id="rId16"/>
    <p:sldId id="28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1066" autoAdjust="0"/>
  </p:normalViewPr>
  <p:slideViewPr>
    <p:cSldViewPr>
      <p:cViewPr>
        <p:scale>
          <a:sx n="124" d="100"/>
          <a:sy n="124" d="100"/>
        </p:scale>
        <p:origin x="-1170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5A69D-F664-4376-813A-2B0D821DCF7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7B44F-48C9-4DD1-A060-DD38638A6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1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7B44F-48C9-4DD1-A060-DD38638A6E8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1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3">
                <a:lumMod val="71000"/>
                <a:lumOff val="29000"/>
                <a:alpha val="90000"/>
              </a:schemeClr>
            </a:gs>
            <a:gs pos="52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09600"/>
            <a:ext cx="8892480" cy="54116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естественнонаучной грамотности во внеурочной деятельности слабовидящих учащихся в основной школе</a:t>
            </a:r>
            <a:r>
              <a:rPr lang="ru-RU" sz="6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7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Сад  памяти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ЕСТ -НАУЧН\ЕСт Научн фото\e95108c4-571c-4565-b063-b91513ea23d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2" y="692695"/>
            <a:ext cx="415808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ЕСТ -НАУЧН\ЕСт Научн фото\0053b907-76b6-42a9-8d35-b906775e1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5"/>
            <a:ext cx="4686783" cy="444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78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Сад  памяти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dmin\Desktop\ЕСТ -НАУЧН\ЕСт Научн фото\8db37887-1b2b-4562-bb56-dfa0c5bbdd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583" y="3140968"/>
            <a:ext cx="389341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ЕСТ -НАУЧН\ЕСт Научн фото\f219f38d-3ec5-4c06-8b3f-79460895f1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46168"/>
            <a:ext cx="5091460" cy="431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5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Природоведческие экскурсии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ЕСТ -НАУЧН\ЕСт Научн фото\IMG-20230327-WA0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" y="116632"/>
            <a:ext cx="2664296" cy="28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ЕСТ -НАУЧН\ЕСт Научн фото\IMG-20230327-WA0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63" y="2622856"/>
            <a:ext cx="4534205" cy="42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ЕСТ -НАУЧН\ЕСт Научн фото\IMG-20230327-WA0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" y="2622856"/>
            <a:ext cx="475886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622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Природоведческие экскурсии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admin\Desktop\ЕСТ -НАУЧН\ЕСт Научн фото\IMG-20230327-WA0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79"/>
            <a:ext cx="5616624" cy="627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ЕСТ -НАУЧН\ЕСт Научн фото\IMG-20230327-WA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84" y="548679"/>
            <a:ext cx="3272216" cy="359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3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Природоведческие экскурсии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admin\Desktop\ЕСТ -НАУЧН\ЕСт Научн фото\IMG-20230327-WA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3474"/>
            <a:ext cx="5400600" cy="638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13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2000" dirty="0" smtClean="0"/>
              <a:t>Работа пришкольном опытном участке</a:t>
            </a:r>
            <a:endParaRPr lang="ru-RU" sz="2000" dirty="0"/>
          </a:p>
        </p:txBody>
      </p:sp>
      <p:pic>
        <p:nvPicPr>
          <p:cNvPr id="3074" name="Picture 2" descr="C:\Users\admin\Desktop\ЕСТ -НАУЧН\ЕСт Научн фото\IMG-20230327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176464" cy="556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ЕСТ -НАУЧН\ЕСт Научн фото\IMG-20230327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980728"/>
            <a:ext cx="488649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37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2000" dirty="0" smtClean="0"/>
              <a:t>Работа пришкольном опытном участке</a:t>
            </a:r>
            <a:endParaRPr lang="ru-RU" sz="2000" dirty="0"/>
          </a:p>
        </p:txBody>
      </p:sp>
      <p:pic>
        <p:nvPicPr>
          <p:cNvPr id="3075" name="Picture 3" descr="C:\Users\admin\Desktop\ЕСТ -НАУЧН\ЕСт Научн фото\IMG-20230327-WA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50" y="836712"/>
            <a:ext cx="3881070" cy="41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admin\Desktop\ЕСТ -НАУЧН\ЕСт Научн фото\IMG-20230327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91" y="2920663"/>
            <a:ext cx="5256729" cy="39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29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2000" dirty="0" smtClean="0"/>
              <a:t>Сезонные работы на пришкольном участке</a:t>
            </a:r>
            <a:endParaRPr lang="ru-RU" sz="2000" dirty="0"/>
          </a:p>
        </p:txBody>
      </p:sp>
      <p:pic>
        <p:nvPicPr>
          <p:cNvPr id="4098" name="Picture 2" descr="C:\Users\admin\Desktop\ЕСТ -НАУЧН\ЕСт Научн фото\IMG-20230327-WA0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63048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ЕСТ -НАУЧН\ЕСт Научн фото\IMG-20230327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09" y="548680"/>
            <a:ext cx="430047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esktop\ЕСТ -НАУЧН\ЕСт Научн фото\IMG-20230327-WA0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27362"/>
            <a:ext cx="4536504" cy="32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62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Городская акция «Сдай макулатуру – спаси дерево»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ЕСТ -НАУЧН\ЕСт Научн фото\IMG-20230327-WA003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8" t="10599"/>
          <a:stretch/>
        </p:blipFill>
        <p:spPr bwMode="auto">
          <a:xfrm>
            <a:off x="0" y="1628800"/>
            <a:ext cx="3469496" cy="462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98" y="1008112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35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820472" cy="63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3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902" y="476672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</a:rPr>
              <a:t>Внеурочная деятельность позволяет решить ряд важных задач:</a:t>
            </a:r>
            <a:endParaRPr lang="ru-RU" sz="2800" b="1" dirty="0" smtClean="0"/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</a:rPr>
              <a:t> </a:t>
            </a:r>
            <a:endParaRPr lang="ru-RU" sz="2800" dirty="0" smtClean="0"/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</a:rPr>
              <a:t>- обеспечение благоприятной адаптации ребенка в школе;</a:t>
            </a:r>
            <a:endParaRPr lang="ru-RU" sz="2800" dirty="0" smtClean="0"/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</a:rPr>
              <a:t>- оптимизирование учебной нагрузки учащихся;</a:t>
            </a:r>
            <a:endParaRPr lang="ru-RU" sz="2800" dirty="0" smtClean="0"/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</a:rPr>
              <a:t>- улучшение условий для развития ребенка;</a:t>
            </a:r>
            <a:endParaRPr lang="ru-RU" sz="2800" dirty="0" smtClean="0"/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</a:rPr>
              <a:t>- повышение эффективности усвоения материала;</a:t>
            </a:r>
            <a:endParaRPr lang="ru-RU" sz="2800" dirty="0" smtClean="0"/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</a:rPr>
              <a:t>- формирование интереса к естественно-научным дисциплинам;</a:t>
            </a:r>
            <a:endParaRPr lang="ru-RU" sz="2800" dirty="0" smtClean="0"/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</a:rPr>
              <a:t>- развитие любознательности;</a:t>
            </a:r>
            <a:endParaRPr lang="ru-RU" sz="2800" dirty="0" smtClean="0"/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расширение знаний о живом мире.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48680"/>
            <a:ext cx="78901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/>
                <a:ea typeface="Times New Roman"/>
              </a:rPr>
              <a:t>Методы для формирования естественно-научной функциональной грамотности в нашей школе:</a:t>
            </a:r>
          </a:p>
          <a:p>
            <a:pPr algn="just"/>
            <a:endParaRPr lang="ru-RU" sz="3200" dirty="0" smtClean="0">
              <a:latin typeface="Times New Roman"/>
              <a:ea typeface="Times New Roman"/>
            </a:endParaRPr>
          </a:p>
          <a:p>
            <a:pPr lvl="0" algn="just">
              <a:buFont typeface="Arial"/>
              <a:buChar char="•"/>
              <a:tabLst>
                <a:tab pos="457200" algn="l"/>
              </a:tabLs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  Участие в городских программах естественно-научного направления</a:t>
            </a:r>
          </a:p>
          <a:p>
            <a:pPr lvl="0" algn="just">
              <a:buFont typeface="Arial"/>
              <a:buChar char="•"/>
              <a:tabLst>
                <a:tab pos="457200" algn="l"/>
              </a:tabLs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  Проекты на пришкольном опытническом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участке. 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Сезонные работы на пришкольном  участке</a:t>
            </a:r>
          </a:p>
          <a:p>
            <a:pPr lvl="0" algn="just">
              <a:buFont typeface="Arial"/>
              <a:buChar char="•"/>
              <a:tabLst>
                <a:tab pos="457200" algn="l"/>
              </a:tabLs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  Природоведческие экскурсии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участвует в следующих городских экологических программах: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весенний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двухмесячник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Птичья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«Елочка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ЭкоВесна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«Добро пожаловать, скворцы»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«Раннецветущим растениям и березам – нашу защиту»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«Марш парков – 2023»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 акция «Чистый город»</a:t>
            </a:r>
          </a:p>
          <a:p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 акция «Чистый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берег»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на асфальте «Планета Земля в наших руках»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колесо для 8-9 классов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Зеленая эстафета для 5 классов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«Праздник цветов»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«Сад памяти»</a:t>
            </a:r>
          </a:p>
          <a:p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макулатуры</a:t>
            </a:r>
          </a:p>
          <a:p>
            <a:pPr marL="0" indent="0">
              <a:buNone/>
            </a:pP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2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/>
              <a:t>Участие в городских программах естественно-научного направления</a:t>
            </a:r>
            <a:endParaRPr lang="ru-RU" sz="2000" b="1" dirty="0"/>
          </a:p>
        </p:txBody>
      </p:sp>
      <p:pic>
        <p:nvPicPr>
          <p:cNvPr id="1026" name="Picture 2" descr="C:\Users\admin\Desktop\ЕСТ -НАУЧН\ЕСт Научн фото\IMG-20230327-WA0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4757"/>
            <a:ext cx="7056784" cy="54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80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/>
              <a:t>Участие в городских программах естественно-научного направления</a:t>
            </a:r>
            <a:endParaRPr lang="ru-RU" sz="2000" b="1" dirty="0"/>
          </a:p>
        </p:txBody>
      </p:sp>
      <p:pic>
        <p:nvPicPr>
          <p:cNvPr id="1027" name="Picture 3" descr="C:\Users\admin\Desktop\ЕСТ -НАУЧН\ЕСт Научн фото\IMG-20230327-WA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17310"/>
            <a:ext cx="875591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8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/>
              <a:t>Участие в городских программах естественно-научного направления</a:t>
            </a:r>
          </a:p>
        </p:txBody>
      </p:sp>
      <p:pic>
        <p:nvPicPr>
          <p:cNvPr id="3074" name="Picture 2" descr="C:\Users\admin\Desktop\ЕСТ -НАУЧН\ЕСт Научн фото\IMG-20230327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696744" cy="502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9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/>
              <a:t>Участие в городских программах естественно-научного направления</a:t>
            </a:r>
          </a:p>
        </p:txBody>
      </p:sp>
      <p:pic>
        <p:nvPicPr>
          <p:cNvPr id="3075" name="Picture 3" descr="C:\Users\admin\Desktop\ЕСТ -НАУЧН\ЕСт Научн фото\IMG-20230327-WA0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840760" cy="516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24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/>
              <a:t>Участие в городских программах естественно-научного направления</a:t>
            </a:r>
          </a:p>
        </p:txBody>
      </p:sp>
      <p:pic>
        <p:nvPicPr>
          <p:cNvPr id="3076" name="Picture 4" descr="C:\Users\admin\Desktop\ЕСТ -НАУЧН\ЕСт Научн фото\IMG-20230327-WA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704855" cy="462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248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181</Words>
  <Application>Microsoft Office PowerPoint</Application>
  <PresentationFormat>Экран (4:3)</PresentationFormat>
  <Paragraphs>47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    «Развитие естественнонаучной грамотности во внеурочной деятельности слабовидящих учащихся в основной школе»</vt:lpstr>
      <vt:lpstr>Презентация PowerPoint</vt:lpstr>
      <vt:lpstr>Презентация PowerPoint</vt:lpstr>
      <vt:lpstr>            Школа ежегодно участвует в следующих городских экологических программах: </vt:lpstr>
      <vt:lpstr>Участие в городских программах естественно-научного направления</vt:lpstr>
      <vt:lpstr>Участие в городских программах естественно-научного направления</vt:lpstr>
      <vt:lpstr>Участие в городских программах естественно-научного направления</vt:lpstr>
      <vt:lpstr>Участие в городских программах естественно-научного направления</vt:lpstr>
      <vt:lpstr>Участие в городских программах естественно-научного направления</vt:lpstr>
      <vt:lpstr>Сад  памяти</vt:lpstr>
      <vt:lpstr>Сад  памяти</vt:lpstr>
      <vt:lpstr>Природоведческие экскурсии</vt:lpstr>
      <vt:lpstr>Природоведческие экскурсии</vt:lpstr>
      <vt:lpstr>Природоведческие экскурсии</vt:lpstr>
      <vt:lpstr>Работа пришкольном опытном участке</vt:lpstr>
      <vt:lpstr>Работа пришкольном опытном участке</vt:lpstr>
      <vt:lpstr>Сезонные работы на пришкольном участке</vt:lpstr>
      <vt:lpstr>Городская акция «Сдай макулатуру – спаси дерево»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естесственно-научной грамотности через внеурочную деятельность</dc:title>
  <dc:creator>Админ</dc:creator>
  <cp:lastModifiedBy>admin</cp:lastModifiedBy>
  <cp:revision>35</cp:revision>
  <dcterms:created xsi:type="dcterms:W3CDTF">2022-11-21T16:41:33Z</dcterms:created>
  <dcterms:modified xsi:type="dcterms:W3CDTF">2023-04-14T12:44:33Z</dcterms:modified>
</cp:coreProperties>
</file>